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343" r:id="rId2"/>
    <p:sldId id="302" r:id="rId3"/>
    <p:sldId id="301" r:id="rId4"/>
    <p:sldId id="303" r:id="rId5"/>
    <p:sldId id="348" r:id="rId6"/>
    <p:sldId id="300" r:id="rId7"/>
    <p:sldId id="261" r:id="rId8"/>
    <p:sldId id="263" r:id="rId9"/>
    <p:sldId id="272" r:id="rId10"/>
    <p:sldId id="273" r:id="rId11"/>
    <p:sldId id="274" r:id="rId12"/>
    <p:sldId id="264" r:id="rId13"/>
    <p:sldId id="347" r:id="rId14"/>
    <p:sldId id="268" r:id="rId15"/>
    <p:sldId id="269" r:id="rId16"/>
    <p:sldId id="275" r:id="rId17"/>
    <p:sldId id="345" r:id="rId18"/>
    <p:sldId id="270" r:id="rId19"/>
    <p:sldId id="277" r:id="rId20"/>
    <p:sldId id="292" r:id="rId21"/>
    <p:sldId id="279" r:id="rId22"/>
    <p:sldId id="281" r:id="rId23"/>
    <p:sldId id="346" r:id="rId24"/>
    <p:sldId id="284" r:id="rId25"/>
    <p:sldId id="289" r:id="rId26"/>
    <p:sldId id="293" r:id="rId27"/>
    <p:sldId id="294" r:id="rId28"/>
    <p:sldId id="295" r:id="rId29"/>
    <p:sldId id="344" r:id="rId30"/>
    <p:sldId id="298" r:id="rId31"/>
    <p:sldId id="299" r:id="rId32"/>
    <p:sldId id="288" r:id="rId33"/>
    <p:sldId id="257" r:id="rId34"/>
    <p:sldId id="278" r:id="rId35"/>
    <p:sldId id="280" r:id="rId36"/>
    <p:sldId id="290" r:id="rId37"/>
    <p:sldId id="291" r:id="rId38"/>
    <p:sldId id="286" r:id="rId39"/>
    <p:sldId id="287" r:id="rId40"/>
    <p:sldId id="28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7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43"/>
    <p:restoredTop sz="76246"/>
  </p:normalViewPr>
  <p:slideViewPr>
    <p:cSldViewPr snapToGrid="0" snapToObjects="1">
      <p:cViewPr varScale="1">
        <p:scale>
          <a:sx n="77" d="100"/>
          <a:sy n="77" d="100"/>
        </p:scale>
        <p:origin x="1744" y="1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6123E-76CB-5B4F-AD93-8BEC0979EEF3}" type="datetimeFigureOut">
              <a:rPr lang="en-US" smtClean="0"/>
              <a:t>7/17/19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0C8A1-8728-A240-B9F8-0C8CBC8E685D}" type="slidenum">
              <a:rPr lang="en-US" smtClean="0"/>
              <a:t>‹#›</a:t>
            </a:fld>
            <a:endParaRPr lang="en-US"/>
          </a:p>
        </p:txBody>
      </p:sp>
    </p:spTree>
    <p:extLst>
      <p:ext uri="{BB962C8B-B14F-4D97-AF65-F5344CB8AC3E}">
        <p14:creationId xmlns:p14="http://schemas.microsoft.com/office/powerpoint/2010/main" val="48850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Good Morning</a:t>
            </a:r>
          </a:p>
          <a:p>
            <a:r>
              <a:rPr lang="en-US" dirty="0"/>
              <a:t>As you know that, IMERG is multi satellite precipitation product available every 30 minutes. This high temporal resolution allows us to track a precipitation system and study its growth</a:t>
            </a:r>
          </a:p>
          <a:p>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1</a:t>
            </a:fld>
            <a:endParaRPr lang="en-US"/>
          </a:p>
        </p:txBody>
      </p:sp>
    </p:spTree>
    <p:extLst>
      <p:ext uri="{BB962C8B-B14F-4D97-AF65-F5344CB8AC3E}">
        <p14:creationId xmlns:p14="http://schemas.microsoft.com/office/powerpoint/2010/main" val="2378410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complex case of June 6</a:t>
            </a:r>
            <a:r>
              <a:rPr lang="en-US" baseline="30000" dirty="0"/>
              <a:t>th</a:t>
            </a:r>
            <a:r>
              <a:rPr lang="en-US" dirty="0"/>
              <a:t> with multiple splits and mergers.</a:t>
            </a:r>
          </a:p>
          <a:p>
            <a:r>
              <a:rPr lang="en-US" dirty="0"/>
              <a:t>Clearly we could see Objective method include to more precipitation area.</a:t>
            </a:r>
          </a:p>
          <a:p>
            <a:r>
              <a:rPr lang="en-US" dirty="0"/>
              <a:t>Important point I want to make is that  </a:t>
            </a:r>
          </a:p>
          <a:p>
            <a:r>
              <a:rPr lang="en-US" dirty="0"/>
              <a:t>Changing the precipitation threshold changes the system boundary.</a:t>
            </a:r>
          </a:p>
          <a:p>
            <a:r>
              <a:rPr lang="en-US" dirty="0"/>
              <a:t>As mentioned earlier there are two tunable parameters and </a:t>
            </a:r>
          </a:p>
          <a:p>
            <a:r>
              <a:rPr lang="en-US" dirty="0"/>
              <a:t>We are working to find an optimal precipitation threshold and smoothing radius so that the algorithm </a:t>
            </a:r>
          </a:p>
        </p:txBody>
      </p:sp>
      <p:sp>
        <p:nvSpPr>
          <p:cNvPr id="4" name="Slide Number Placeholder 3"/>
          <p:cNvSpPr>
            <a:spLocks noGrp="1"/>
          </p:cNvSpPr>
          <p:nvPr>
            <p:ph type="sldNum" sz="quarter" idx="5"/>
          </p:nvPr>
        </p:nvSpPr>
        <p:spPr/>
        <p:txBody>
          <a:bodyPr/>
          <a:lstStyle/>
          <a:p>
            <a:fld id="{2F50C8A1-8728-A240-B9F8-0C8CBC8E685D}" type="slidenum">
              <a:rPr lang="en-US" smtClean="0"/>
              <a:t>12</a:t>
            </a:fld>
            <a:endParaRPr lang="en-US"/>
          </a:p>
        </p:txBody>
      </p:sp>
    </p:spTree>
    <p:extLst>
      <p:ext uri="{BB962C8B-B14F-4D97-AF65-F5344CB8AC3E}">
        <p14:creationId xmlns:p14="http://schemas.microsoft.com/office/powerpoint/2010/main" val="55379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system parameters between Subjective and Objective method.</a:t>
            </a:r>
          </a:p>
          <a:p>
            <a:r>
              <a:rPr lang="en-US" dirty="0"/>
              <a:t>There is a growth in both the methods. But looking closely at 19Z </a:t>
            </a:r>
          </a:p>
          <a:p>
            <a:r>
              <a:rPr lang="en-US" dirty="0"/>
              <a:t>The subjective method has rain vol of 0.55 x 10^6 and area of  1.0 10^5</a:t>
            </a:r>
          </a:p>
          <a:p>
            <a:r>
              <a:rPr lang="en-US" dirty="0"/>
              <a:t>And objective method has 4 times the volume and 5 times the area compared to subjective method.</a:t>
            </a:r>
          </a:p>
          <a:p>
            <a:endParaRPr lang="en-US" dirty="0"/>
          </a:p>
          <a:p>
            <a:r>
              <a:rPr lang="en-US" dirty="0"/>
              <a:t>Reason is that objective method include more precipitation area. And we are working to find the optimal value for the parameters that control the object boundary </a:t>
            </a:r>
          </a:p>
          <a:p>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14</a:t>
            </a:fld>
            <a:endParaRPr lang="en-US"/>
          </a:p>
        </p:txBody>
      </p:sp>
    </p:spTree>
    <p:extLst>
      <p:ext uri="{BB962C8B-B14F-4D97-AF65-F5344CB8AC3E}">
        <p14:creationId xmlns:p14="http://schemas.microsoft.com/office/powerpoint/2010/main" val="269879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15</a:t>
            </a:fld>
            <a:endParaRPr lang="en-US"/>
          </a:p>
        </p:txBody>
      </p:sp>
    </p:spTree>
    <p:extLst>
      <p:ext uri="{BB962C8B-B14F-4D97-AF65-F5344CB8AC3E}">
        <p14:creationId xmlns:p14="http://schemas.microsoft.com/office/powerpoint/2010/main" val="331015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is another example of complex splits and merger. </a:t>
            </a:r>
          </a:p>
          <a:p>
            <a:r>
              <a:rPr lang="en-US" dirty="0"/>
              <a:t>We might be interested in the core / </a:t>
            </a:r>
            <a:r>
              <a:rPr lang="en-US" dirty="0" err="1"/>
              <a:t>rainband</a:t>
            </a:r>
            <a:r>
              <a:rPr lang="en-US" dirty="0"/>
              <a:t> of the </a:t>
            </a:r>
            <a:r>
              <a:rPr lang="en-US" dirty="0" err="1"/>
              <a:t>cindy</a:t>
            </a:r>
            <a:r>
              <a:rPr lang="en-US" dirty="0"/>
              <a:t> and the objective method include too much.</a:t>
            </a:r>
          </a:p>
        </p:txBody>
      </p:sp>
      <p:sp>
        <p:nvSpPr>
          <p:cNvPr id="4" name="Slide Number Placeholder 3"/>
          <p:cNvSpPr>
            <a:spLocks noGrp="1"/>
          </p:cNvSpPr>
          <p:nvPr>
            <p:ph type="sldNum" sz="quarter" idx="5"/>
          </p:nvPr>
        </p:nvSpPr>
        <p:spPr/>
        <p:txBody>
          <a:bodyPr/>
          <a:lstStyle/>
          <a:p>
            <a:fld id="{2F50C8A1-8728-A240-B9F8-0C8CBC8E685D}" type="slidenum">
              <a:rPr lang="en-US" smtClean="0"/>
              <a:t>16</a:t>
            </a:fld>
            <a:endParaRPr lang="en-US"/>
          </a:p>
        </p:txBody>
      </p:sp>
    </p:spTree>
    <p:extLst>
      <p:ext uri="{BB962C8B-B14F-4D97-AF65-F5344CB8AC3E}">
        <p14:creationId xmlns:p14="http://schemas.microsoft.com/office/powerpoint/2010/main" val="3124973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lumMod val="75000"/>
                  </a:schemeClr>
                </a:solidFill>
              </a:rPr>
              <a:t>a) Subjective and Objective tracking of upscale growth can work well for simple systems but the larger the MCS, and the more complex, it can become very difficult to decide the most appropriate size of the MCS at any given time</a:t>
            </a:r>
            <a:br>
              <a:rPr lang="en-US" sz="1200" b="1" dirty="0">
                <a:solidFill>
                  <a:schemeClr val="accent1">
                    <a:lumMod val="75000"/>
                  </a:schemeClr>
                </a:solidFill>
              </a:rPr>
            </a:br>
            <a:br>
              <a:rPr lang="en-US" sz="1200" b="1" dirty="0">
                <a:solidFill>
                  <a:schemeClr val="accent1">
                    <a:lumMod val="75000"/>
                  </a:schemeClr>
                </a:solidFill>
              </a:rPr>
            </a:br>
            <a:r>
              <a:rPr lang="en-US" sz="1200" b="1" dirty="0">
                <a:solidFill>
                  <a:schemeClr val="accent1">
                    <a:lumMod val="75000"/>
                  </a:schemeClr>
                </a:solidFill>
              </a:rPr>
              <a:t>b)  Rain volume is a more appropriate measure of upscale growth than area, and is somewhat less sensitive to the minimum rain rate threshold chosen</a:t>
            </a:r>
            <a:br>
              <a:rPr lang="en-US" sz="1200" b="1" dirty="0">
                <a:solidFill>
                  <a:schemeClr val="accent1">
                    <a:lumMod val="75000"/>
                  </a:schemeClr>
                </a:solidFill>
              </a:rPr>
            </a:br>
            <a:br>
              <a:rPr lang="en-US" sz="1200" b="1" dirty="0">
                <a:solidFill>
                  <a:schemeClr val="accent1">
                    <a:lumMod val="75000"/>
                  </a:schemeClr>
                </a:solidFill>
              </a:rPr>
            </a:br>
            <a:r>
              <a:rPr lang="en-US" sz="1200" b="1" dirty="0">
                <a:solidFill>
                  <a:schemeClr val="accent1">
                    <a:lumMod val="75000"/>
                  </a:schemeClr>
                </a:solidFill>
              </a:rPr>
              <a:t>c) Small, and simple MCSs are most easily studied by a single aircraft mission, but require excellent forecasting if the start of the upscale growth period is to be sampled</a:t>
            </a:r>
            <a:br>
              <a:rPr lang="en-US" sz="1200" b="1" dirty="0">
                <a:solidFill>
                  <a:schemeClr val="accent1">
                    <a:lumMod val="75000"/>
                  </a:schemeClr>
                </a:solidFill>
              </a:rPr>
            </a:br>
            <a:br>
              <a:rPr lang="en-US" sz="1200" b="1" dirty="0">
                <a:solidFill>
                  <a:schemeClr val="accent1">
                    <a:lumMod val="75000"/>
                  </a:schemeClr>
                </a:solidFill>
              </a:rPr>
            </a:br>
            <a:r>
              <a:rPr lang="en-US" sz="1200" b="1" dirty="0">
                <a:solidFill>
                  <a:schemeClr val="accent1">
                    <a:lumMod val="75000"/>
                  </a:schemeClr>
                </a:solidFill>
              </a:rPr>
              <a:t>d) The most important cases of upscale growth are often associated with large synoptic scale disturbances; but their very size and complexity can be a major challenge to cover with a single aircraft.  Among the lessons learned during CPEX: </a:t>
            </a:r>
            <a:br>
              <a:rPr lang="en-US" sz="1200" b="1" dirty="0">
                <a:solidFill>
                  <a:schemeClr val="accent1">
                    <a:lumMod val="75000"/>
                  </a:schemeClr>
                </a:solidFill>
              </a:rPr>
            </a:br>
            <a:r>
              <a:rPr lang="en-US" sz="1200" b="1" dirty="0">
                <a:solidFill>
                  <a:schemeClr val="accent1">
                    <a:lumMod val="75000"/>
                  </a:schemeClr>
                </a:solidFill>
              </a:rPr>
              <a:t>• it may be necessary to choose between sampling the interior convection, or obtaining environmental data on the inflow or outflow environment, especially if doing so requires cloud-free conditions below the aircraft</a:t>
            </a:r>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17</a:t>
            </a:fld>
            <a:endParaRPr lang="en-US"/>
          </a:p>
        </p:txBody>
      </p:sp>
    </p:spTree>
    <p:extLst>
      <p:ext uri="{BB962C8B-B14F-4D97-AF65-F5344CB8AC3E}">
        <p14:creationId xmlns:p14="http://schemas.microsoft.com/office/powerpoint/2010/main" val="234195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lumMod val="75000"/>
                  </a:schemeClr>
                </a:solidFill>
              </a:rPr>
              <a:t>a) Subjective and Objective tracking of upscale growth can work well for simple systems but the larger the MCS, and the more complex, it can become very difficult to decide the most appropriate size of the MCS at any given time</a:t>
            </a:r>
            <a:br>
              <a:rPr lang="en-US" sz="1200" b="1" dirty="0">
                <a:solidFill>
                  <a:schemeClr val="accent1">
                    <a:lumMod val="75000"/>
                  </a:schemeClr>
                </a:solidFill>
              </a:rPr>
            </a:br>
            <a:br>
              <a:rPr lang="en-US" sz="1200" b="1" dirty="0">
                <a:solidFill>
                  <a:schemeClr val="accent1">
                    <a:lumMod val="75000"/>
                  </a:schemeClr>
                </a:solidFill>
              </a:rPr>
            </a:br>
            <a:r>
              <a:rPr lang="en-US" sz="1200" b="1" dirty="0">
                <a:solidFill>
                  <a:schemeClr val="accent1">
                    <a:lumMod val="75000"/>
                  </a:schemeClr>
                </a:solidFill>
              </a:rPr>
              <a:t>b)  Rain volume is a more appropriate measure of upscale growth than area, and is somewhat less sensitive to the minimum rain rate threshold chosen</a:t>
            </a:r>
            <a:br>
              <a:rPr lang="en-US" sz="1200" b="1" dirty="0">
                <a:solidFill>
                  <a:schemeClr val="accent1">
                    <a:lumMod val="75000"/>
                  </a:schemeClr>
                </a:solidFill>
              </a:rPr>
            </a:br>
            <a:br>
              <a:rPr lang="en-US" sz="1200" b="1" dirty="0">
                <a:solidFill>
                  <a:schemeClr val="accent1">
                    <a:lumMod val="75000"/>
                  </a:schemeClr>
                </a:solidFill>
              </a:rPr>
            </a:br>
            <a:r>
              <a:rPr lang="en-US" sz="1200" b="1" dirty="0">
                <a:solidFill>
                  <a:schemeClr val="accent1">
                    <a:lumMod val="75000"/>
                  </a:schemeClr>
                </a:solidFill>
              </a:rPr>
              <a:t>c) Small, and simple MCSs are most easily studied by a single aircraft mission, but require excellent forecasting if the start of the upscale growth period is to be sampled</a:t>
            </a:r>
            <a:br>
              <a:rPr lang="en-US" sz="1200" b="1" dirty="0">
                <a:solidFill>
                  <a:schemeClr val="accent1">
                    <a:lumMod val="75000"/>
                  </a:schemeClr>
                </a:solidFill>
              </a:rPr>
            </a:br>
            <a:br>
              <a:rPr lang="en-US" sz="1200" b="1" dirty="0">
                <a:solidFill>
                  <a:schemeClr val="accent1">
                    <a:lumMod val="75000"/>
                  </a:schemeClr>
                </a:solidFill>
              </a:rPr>
            </a:br>
            <a:r>
              <a:rPr lang="en-US" sz="1200" b="1" dirty="0">
                <a:solidFill>
                  <a:schemeClr val="accent1">
                    <a:lumMod val="75000"/>
                  </a:schemeClr>
                </a:solidFill>
              </a:rPr>
              <a:t>d) The most important cases of upscale growth are often associated with large synoptic scale disturbances; but their very size and complexity can be a major challenge to cover with a single aircraft.  Among the lessons learned during CPEX: </a:t>
            </a:r>
            <a:br>
              <a:rPr lang="en-US" sz="1200" b="1" dirty="0">
                <a:solidFill>
                  <a:schemeClr val="accent1">
                    <a:lumMod val="75000"/>
                  </a:schemeClr>
                </a:solidFill>
              </a:rPr>
            </a:br>
            <a:r>
              <a:rPr lang="en-US" sz="1200" b="1" dirty="0">
                <a:solidFill>
                  <a:schemeClr val="accent1">
                    <a:lumMod val="75000"/>
                  </a:schemeClr>
                </a:solidFill>
              </a:rPr>
              <a:t>• it may be necessary to choose between sampling the interior convection, or obtaining environmental data on the inflow or outflow environment, especially if doing so requires cloud-free conditions below the aircraft</a:t>
            </a:r>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29</a:t>
            </a:fld>
            <a:endParaRPr lang="en-US"/>
          </a:p>
        </p:txBody>
      </p:sp>
    </p:spTree>
    <p:extLst>
      <p:ext uri="{BB962C8B-B14F-4D97-AF65-F5344CB8AC3E}">
        <p14:creationId xmlns:p14="http://schemas.microsoft.com/office/powerpoint/2010/main" val="200707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two parts.</a:t>
            </a:r>
          </a:p>
          <a:p>
            <a:r>
              <a:rPr lang="en-US" dirty="0"/>
              <a:t>In the First part I will be talking about</a:t>
            </a:r>
          </a:p>
          <a:p>
            <a:r>
              <a:rPr lang="en-US" dirty="0"/>
              <a:t>Subjective Tracking Method</a:t>
            </a:r>
          </a:p>
          <a:p>
            <a:r>
              <a:rPr lang="en-US" dirty="0"/>
              <a:t>Objective Tracking Method</a:t>
            </a:r>
          </a:p>
          <a:p>
            <a:r>
              <a:rPr lang="en-US" dirty="0"/>
              <a:t>How they compare for simple cases like June 10</a:t>
            </a:r>
            <a:r>
              <a:rPr lang="en-US" baseline="30000" dirty="0"/>
              <a:t>th</a:t>
            </a:r>
            <a:r>
              <a:rPr lang="en-US" dirty="0"/>
              <a:t> and June 11</a:t>
            </a:r>
            <a:r>
              <a:rPr lang="en-US" baseline="30000" dirty="0"/>
              <a:t>th</a:t>
            </a:r>
            <a:endParaRPr lang="en-US" dirty="0"/>
          </a:p>
          <a:p>
            <a:r>
              <a:rPr lang="en-US" dirty="0"/>
              <a:t>And For complex cases like June 6</a:t>
            </a:r>
            <a:r>
              <a:rPr lang="en-US" baseline="30000" dirty="0"/>
              <a:t>th</a:t>
            </a:r>
            <a:r>
              <a:rPr lang="en-US" dirty="0"/>
              <a:t> and June 21</a:t>
            </a:r>
            <a:r>
              <a:rPr lang="en-US" baseline="30000" dirty="0"/>
              <a:t>st</a:t>
            </a:r>
            <a:r>
              <a:rPr lang="en-US" dirty="0"/>
              <a:t>.</a:t>
            </a:r>
          </a:p>
          <a:p>
            <a:endParaRPr lang="en-US" dirty="0"/>
          </a:p>
          <a:p>
            <a:r>
              <a:rPr lang="en-US" dirty="0"/>
              <a:t>Second part of the presentation will be given by Prof. Ed </a:t>
            </a:r>
            <a:r>
              <a:rPr lang="en-US" dirty="0" err="1"/>
              <a:t>Zipser</a:t>
            </a:r>
            <a:r>
              <a:rPr lang="en-US" dirty="0"/>
              <a:t>. He will be talking about the upscale growth of June 17</a:t>
            </a:r>
            <a:r>
              <a:rPr lang="en-US" baseline="30000" dirty="0"/>
              <a:t>th</a:t>
            </a:r>
            <a:r>
              <a:rPr lang="en-US" dirty="0"/>
              <a:t>  System in western </a:t>
            </a:r>
            <a:r>
              <a:rPr lang="en-US" dirty="0" err="1"/>
              <a:t>carribean</a:t>
            </a:r>
            <a:r>
              <a:rPr lang="en-US" dirty="0"/>
              <a:t>. The challenges and the lessons learnt </a:t>
            </a:r>
          </a:p>
        </p:txBody>
      </p:sp>
      <p:sp>
        <p:nvSpPr>
          <p:cNvPr id="4" name="Slide Number Placeholder 3"/>
          <p:cNvSpPr>
            <a:spLocks noGrp="1"/>
          </p:cNvSpPr>
          <p:nvPr>
            <p:ph type="sldNum" sz="quarter" idx="5"/>
          </p:nvPr>
        </p:nvSpPr>
        <p:spPr/>
        <p:txBody>
          <a:bodyPr/>
          <a:lstStyle/>
          <a:p>
            <a:fld id="{2F50C8A1-8728-A240-B9F8-0C8CBC8E685D}" type="slidenum">
              <a:rPr lang="en-US" smtClean="0"/>
              <a:t>2</a:t>
            </a:fld>
            <a:endParaRPr lang="en-US"/>
          </a:p>
        </p:txBody>
      </p:sp>
    </p:spTree>
    <p:extLst>
      <p:ext uri="{BB962C8B-B14F-4D97-AF65-F5344CB8AC3E}">
        <p14:creationId xmlns:p14="http://schemas.microsoft.com/office/powerpoint/2010/main" val="192430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the Precipitation feature is defined as contiguous area of </a:t>
            </a:r>
          </a:p>
          <a:p>
            <a:r>
              <a:rPr lang="en-US" dirty="0"/>
              <a:t>Tb (or)</a:t>
            </a:r>
          </a:p>
          <a:p>
            <a:r>
              <a:rPr lang="en-US" dirty="0"/>
              <a:t>Reflectivity (or)</a:t>
            </a:r>
          </a:p>
          <a:p>
            <a:r>
              <a:rPr lang="en-US" dirty="0" err="1"/>
              <a:t>Precipitaion</a:t>
            </a:r>
            <a:endParaRPr lang="en-US" dirty="0"/>
          </a:p>
          <a:p>
            <a:endParaRPr lang="en-US" dirty="0"/>
          </a:p>
          <a:p>
            <a:r>
              <a:rPr lang="en-US" dirty="0"/>
              <a:t>The way I have defined the precipitation feature is looking at the animation like and track the system in time to find </a:t>
            </a:r>
          </a:p>
          <a:p>
            <a:r>
              <a:rPr lang="en-US" dirty="0"/>
              <a:t>The position and define its boundary</a:t>
            </a:r>
          </a:p>
          <a:p>
            <a:r>
              <a:rPr lang="en-US" dirty="0"/>
              <a:t>Sometimes it is simple but sometime when there is merger, the boundary is defined subjectively.</a:t>
            </a:r>
          </a:p>
          <a:p>
            <a:endParaRPr lang="en-US" dirty="0"/>
          </a:p>
          <a:p>
            <a:r>
              <a:rPr lang="en-US" dirty="0"/>
              <a:t>After defining the boundary and tracking the system in time we compute parameters like area and Vol. </a:t>
            </a:r>
            <a:r>
              <a:rPr lang="en-US" dirty="0" err="1"/>
              <a:t>rainrate</a:t>
            </a:r>
            <a:r>
              <a:rPr lang="en-US" dirty="0"/>
              <a:t> to see How it evolved in time.</a:t>
            </a:r>
          </a:p>
          <a:p>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3</a:t>
            </a:fld>
            <a:endParaRPr lang="en-US"/>
          </a:p>
        </p:txBody>
      </p:sp>
    </p:spTree>
    <p:extLst>
      <p:ext uri="{BB962C8B-B14F-4D97-AF65-F5344CB8AC3E}">
        <p14:creationId xmlns:p14="http://schemas.microsoft.com/office/powerpoint/2010/main" val="191523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Objective Tracking I use </a:t>
            </a:r>
            <a:r>
              <a:rPr lang="en-US" dirty="0" err="1"/>
              <a:t>Skok’s</a:t>
            </a:r>
            <a:r>
              <a:rPr lang="en-US" dirty="0"/>
              <a:t> Forward in Time algorithm.</a:t>
            </a:r>
          </a:p>
          <a:p>
            <a:r>
              <a:rPr lang="en-US" dirty="0"/>
              <a:t>We contacted the author and got the program IMERG precipitation data is given as an input to the program and it identifies precipitation object and then tracks it across the different times.</a:t>
            </a:r>
          </a:p>
          <a:p>
            <a:endParaRPr lang="en-US" dirty="0"/>
          </a:p>
          <a:p>
            <a:r>
              <a:rPr lang="en-US" dirty="0"/>
              <a:t>The two reason for using objective tracking is</a:t>
            </a:r>
          </a:p>
          <a:p>
            <a:pPr marL="285750" indent="-285750">
              <a:buAutoNum type="romanLcParenBoth"/>
            </a:pPr>
            <a:r>
              <a:rPr lang="en-US" dirty="0"/>
              <a:t>Reproducibility and</a:t>
            </a:r>
          </a:p>
          <a:p>
            <a:pPr marL="285750" indent="-285750">
              <a:buAutoNum type="romanLcParenBoth"/>
            </a:pPr>
            <a:r>
              <a:rPr lang="en-US" dirty="0"/>
              <a:t>Other is that when we want to track many systems, Objective method is very useful.</a:t>
            </a:r>
          </a:p>
          <a:p>
            <a:pPr marL="285750" indent="-285750">
              <a:buAutoNum type="romanLcParenBoth"/>
            </a:pPr>
            <a:endParaRPr lang="en-US" dirty="0"/>
          </a:p>
          <a:p>
            <a:pPr marL="285750" indent="-285750">
              <a:buAutoNum type="romanLcParenBoth"/>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 had been used in previous studies with TRMM 3B42 precipitation data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Handles Splits and Merger.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 requires smoothened precipitation data for it to identify and track precipitation objects.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the algorithm works is that </a:t>
            </a:r>
          </a:p>
          <a:p>
            <a:pPr marL="0" indent="0">
              <a:buNone/>
            </a:pPr>
            <a:endParaRPr lang="en-US" dirty="0"/>
          </a:p>
          <a:p>
            <a:pPr marL="285750" indent="-285750">
              <a:buAutoNum type="romanLcParenBoth"/>
            </a:pPr>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4</a:t>
            </a:fld>
            <a:endParaRPr lang="en-US"/>
          </a:p>
        </p:txBody>
      </p:sp>
    </p:spTree>
    <p:extLst>
      <p:ext uri="{BB962C8B-B14F-4D97-AF65-F5344CB8AC3E}">
        <p14:creationId xmlns:p14="http://schemas.microsoft.com/office/powerpoint/2010/main" val="202905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the algorithm works is that it requires a set of precipitation thresholds.</a:t>
            </a:r>
          </a:p>
          <a:p>
            <a:r>
              <a:rPr lang="en-US" dirty="0"/>
              <a:t>The area above highest threshold is selected as convective cores and the algorithm iteratively connects the moderate and light precipitation.</a:t>
            </a:r>
          </a:p>
          <a:p>
            <a:r>
              <a:rPr lang="en-US" dirty="0"/>
              <a:t>This process allow a contiguous precipitation area to have multiple object as seen in the figure c.</a:t>
            </a:r>
          </a:p>
          <a:p>
            <a:endParaRPr lang="en-US" dirty="0"/>
          </a:p>
          <a:p>
            <a:r>
              <a:rPr lang="en-US" dirty="0"/>
              <a:t>This method has to tunable parameters</a:t>
            </a:r>
          </a:p>
          <a:p>
            <a:pPr marL="285750" indent="-285750">
              <a:buAutoNum type="romanLcParenBoth"/>
            </a:pPr>
            <a:r>
              <a:rPr lang="en-US" dirty="0"/>
              <a:t>Smoothing radius .</a:t>
            </a:r>
          </a:p>
          <a:p>
            <a:pPr marL="285750" indent="-285750">
              <a:buAutoNum type="romanLcParenBoth"/>
            </a:pPr>
            <a:r>
              <a:rPr lang="en-US" dirty="0"/>
              <a:t>The different thresholds that results in different system boundary. </a:t>
            </a:r>
          </a:p>
          <a:p>
            <a:pPr marL="285750" indent="-285750">
              <a:buAutoNum type="romanLcParenBoth"/>
            </a:pPr>
            <a:endParaRPr lang="en-US" dirty="0"/>
          </a:p>
          <a:p>
            <a:pPr marL="0" indent="0">
              <a:buNone/>
            </a:pPr>
            <a:r>
              <a:rPr lang="en-US" dirty="0"/>
              <a:t>Lets look at some of the results.</a:t>
            </a:r>
          </a:p>
          <a:p>
            <a:pPr marL="0" indent="0">
              <a:buNone/>
            </a:pPr>
            <a:endParaRPr lang="en-US" dirty="0"/>
          </a:p>
        </p:txBody>
      </p:sp>
      <p:sp>
        <p:nvSpPr>
          <p:cNvPr id="4" name="Slide Number Placeholder 3"/>
          <p:cNvSpPr>
            <a:spLocks noGrp="1"/>
          </p:cNvSpPr>
          <p:nvPr>
            <p:ph type="sldNum" sz="quarter" idx="5"/>
          </p:nvPr>
        </p:nvSpPr>
        <p:spPr/>
        <p:txBody>
          <a:bodyPr/>
          <a:lstStyle/>
          <a:p>
            <a:fld id="{2F50C8A1-8728-A240-B9F8-0C8CBC8E685D}" type="slidenum">
              <a:rPr lang="en-US" smtClean="0"/>
              <a:t>5</a:t>
            </a:fld>
            <a:endParaRPr lang="en-US"/>
          </a:p>
        </p:txBody>
      </p:sp>
    </p:spTree>
    <p:extLst>
      <p:ext uri="{BB962C8B-B14F-4D97-AF65-F5344CB8AC3E}">
        <p14:creationId xmlns:p14="http://schemas.microsoft.com/office/powerpoint/2010/main" val="125573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10</a:t>
            </a:r>
            <a:r>
              <a:rPr lang="en-US" baseline="30000" dirty="0"/>
              <a:t>th</a:t>
            </a:r>
            <a:r>
              <a:rPr lang="en-US" dirty="0"/>
              <a:t> is a small MCS but an isolated system. </a:t>
            </a:r>
          </a:p>
          <a:p>
            <a:r>
              <a:rPr lang="en-US" dirty="0"/>
              <a:t>I will let the animation, go a couple of times and you can see the precipitation field has been smoothened and Objective method tracking without any human input.</a:t>
            </a:r>
          </a:p>
        </p:txBody>
      </p:sp>
      <p:sp>
        <p:nvSpPr>
          <p:cNvPr id="4" name="Slide Number Placeholder 3"/>
          <p:cNvSpPr>
            <a:spLocks noGrp="1"/>
          </p:cNvSpPr>
          <p:nvPr>
            <p:ph type="sldNum" sz="quarter" idx="5"/>
          </p:nvPr>
        </p:nvSpPr>
        <p:spPr/>
        <p:txBody>
          <a:bodyPr/>
          <a:lstStyle/>
          <a:p>
            <a:fld id="{2F50C8A1-8728-A240-B9F8-0C8CBC8E685D}" type="slidenum">
              <a:rPr lang="en-US" smtClean="0"/>
              <a:t>6</a:t>
            </a:fld>
            <a:endParaRPr lang="en-US"/>
          </a:p>
        </p:txBody>
      </p:sp>
    </p:spTree>
    <p:extLst>
      <p:ext uri="{BB962C8B-B14F-4D97-AF65-F5344CB8AC3E}">
        <p14:creationId xmlns:p14="http://schemas.microsoft.com/office/powerpoint/2010/main" val="1988701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tracking the PF we compute the parameters like area and Vol. Rain </a:t>
            </a:r>
          </a:p>
          <a:p>
            <a:r>
              <a:rPr lang="en-US" dirty="0"/>
              <a:t>Vol. rain rate is the summation of rain rate * Area at every grid.</a:t>
            </a:r>
          </a:p>
          <a:p>
            <a:endParaRPr lang="en-US" dirty="0"/>
          </a:p>
          <a:p>
            <a:r>
              <a:rPr lang="en-US" dirty="0"/>
              <a:t>On June 10</a:t>
            </a:r>
            <a:r>
              <a:rPr lang="en-US" baseline="30000" dirty="0"/>
              <a:t>th</a:t>
            </a:r>
            <a:r>
              <a:rPr lang="en-US" dirty="0"/>
              <a:t> we could that </a:t>
            </a:r>
            <a:r>
              <a:rPr lang="en-US" dirty="0" err="1"/>
              <a:t>bedore</a:t>
            </a:r>
            <a:r>
              <a:rPr lang="en-US" dirty="0"/>
              <a:t> 21 Z the precipitation is convective with mean rain rate &gt; 1 mm/</a:t>
            </a:r>
            <a:r>
              <a:rPr lang="en-US" dirty="0" err="1"/>
              <a:t>hr</a:t>
            </a:r>
            <a:r>
              <a:rPr lang="en-US" dirty="0"/>
              <a:t> and after that it is stratiform. </a:t>
            </a:r>
          </a:p>
          <a:p>
            <a:endParaRPr lang="en-US" dirty="0"/>
          </a:p>
          <a:p>
            <a:r>
              <a:rPr lang="en-US" dirty="0"/>
              <a:t>I will switch between Subjective and objective method and you can see how similar they are </a:t>
            </a:r>
          </a:p>
        </p:txBody>
      </p:sp>
      <p:sp>
        <p:nvSpPr>
          <p:cNvPr id="4" name="Slide Number Placeholder 3"/>
          <p:cNvSpPr>
            <a:spLocks noGrp="1"/>
          </p:cNvSpPr>
          <p:nvPr>
            <p:ph type="sldNum" sz="quarter" idx="5"/>
          </p:nvPr>
        </p:nvSpPr>
        <p:spPr/>
        <p:txBody>
          <a:bodyPr/>
          <a:lstStyle/>
          <a:p>
            <a:fld id="{2F50C8A1-8728-A240-B9F8-0C8CBC8E685D}" type="slidenum">
              <a:rPr lang="en-US" smtClean="0"/>
              <a:t>7</a:t>
            </a:fld>
            <a:endParaRPr lang="en-US"/>
          </a:p>
        </p:txBody>
      </p:sp>
    </p:spTree>
    <p:extLst>
      <p:ext uri="{BB962C8B-B14F-4D97-AF65-F5344CB8AC3E}">
        <p14:creationId xmlns:p14="http://schemas.microsoft.com/office/powerpoint/2010/main" val="228177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June 11</a:t>
            </a:r>
            <a:r>
              <a:rPr lang="en-US" baseline="30000" dirty="0"/>
              <a:t>th</a:t>
            </a:r>
            <a:r>
              <a:rPr lang="en-US" dirty="0"/>
              <a:t> Case will some splits and mergers</a:t>
            </a:r>
          </a:p>
          <a:p>
            <a:r>
              <a:rPr lang="en-US" dirty="0"/>
              <a:t>And the results looks similar</a:t>
            </a:r>
          </a:p>
        </p:txBody>
      </p:sp>
      <p:sp>
        <p:nvSpPr>
          <p:cNvPr id="4" name="Slide Number Placeholder 3"/>
          <p:cNvSpPr>
            <a:spLocks noGrp="1"/>
          </p:cNvSpPr>
          <p:nvPr>
            <p:ph type="sldNum" sz="quarter" idx="5"/>
          </p:nvPr>
        </p:nvSpPr>
        <p:spPr/>
        <p:txBody>
          <a:bodyPr/>
          <a:lstStyle/>
          <a:p>
            <a:fld id="{2F50C8A1-8728-A240-B9F8-0C8CBC8E685D}" type="slidenum">
              <a:rPr lang="en-US" smtClean="0"/>
              <a:t>9</a:t>
            </a:fld>
            <a:endParaRPr lang="en-US"/>
          </a:p>
        </p:txBody>
      </p:sp>
    </p:spTree>
    <p:extLst>
      <p:ext uri="{BB962C8B-B14F-4D97-AF65-F5344CB8AC3E}">
        <p14:creationId xmlns:p14="http://schemas.microsoft.com/office/powerpoint/2010/main" val="2077164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decrease in max rain rate is because of the smoothing of precipitation field. But has similar volumetric growth.</a:t>
            </a:r>
          </a:p>
          <a:p>
            <a:endParaRPr lang="en-US" dirty="0"/>
          </a:p>
          <a:p>
            <a:r>
              <a:rPr lang="en-US" dirty="0"/>
              <a:t>The objective method has twice the area from mergers, but similar Vol. rain rate.</a:t>
            </a:r>
          </a:p>
          <a:p>
            <a:r>
              <a:rPr lang="en-US" dirty="0"/>
              <a:t>This example and others show that Vol. rain rate is more useful parameter to </a:t>
            </a:r>
            <a:r>
              <a:rPr lang="en-US"/>
              <a:t>define upscale  growth</a:t>
            </a:r>
            <a:r>
              <a:rPr lang="en-US" dirty="0"/>
              <a:t>.</a:t>
            </a:r>
          </a:p>
        </p:txBody>
      </p:sp>
      <p:sp>
        <p:nvSpPr>
          <p:cNvPr id="4" name="Slide Number Placeholder 3"/>
          <p:cNvSpPr>
            <a:spLocks noGrp="1"/>
          </p:cNvSpPr>
          <p:nvPr>
            <p:ph type="sldNum" sz="quarter" idx="5"/>
          </p:nvPr>
        </p:nvSpPr>
        <p:spPr/>
        <p:txBody>
          <a:bodyPr/>
          <a:lstStyle/>
          <a:p>
            <a:fld id="{2F50C8A1-8728-A240-B9F8-0C8CBC8E685D}" type="slidenum">
              <a:rPr lang="en-US" smtClean="0"/>
              <a:t>11</a:t>
            </a:fld>
            <a:endParaRPr lang="en-US"/>
          </a:p>
        </p:txBody>
      </p:sp>
    </p:spTree>
    <p:extLst>
      <p:ext uri="{BB962C8B-B14F-4D97-AF65-F5344CB8AC3E}">
        <p14:creationId xmlns:p14="http://schemas.microsoft.com/office/powerpoint/2010/main" val="401388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0DBD5D-FE4B-E048-980C-F6C4C3CE0C86}" type="datetime1">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144741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D2DDCF-3F44-CF47-BE3D-2AB34AC1690D}" type="datetime1">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95131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247FD6-575D-124A-939A-4FC433457610}" type="datetime1">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3832527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236515-5BCA-A341-8AB8-33B4B635F8A9}" type="datetime1">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123739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E5681D-E17B-CE42-9529-89073300E60C}" type="datetime1">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160710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EE1BF7-EA2F-804A-BB3A-DCF9D384BC20}" type="datetime1">
              <a:rPr lang="en-US" smtClean="0"/>
              <a:t>7/17/19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89638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94E643-18A1-4E43-A6D7-9211786A5498}" type="datetime1">
              <a:rPr lang="en-US" smtClean="0"/>
              <a:t>7/17/19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54207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8F472C-F548-7048-B2AD-01B50E714F7C}" type="datetime1">
              <a:rPr lang="en-US" smtClean="0"/>
              <a:t>7/17/19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217549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6FFE9-C005-4843-9BF1-554228C9B67F}" type="datetime1">
              <a:rPr lang="en-US" smtClean="0"/>
              <a:t>7/17/19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2149464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3C4CFC-090D-E143-B0B4-68A32685BD7C}" type="datetime1">
              <a:rPr lang="en-US" smtClean="0"/>
              <a:t>7/17/19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3343600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9B0FB8-B48D-604D-B098-3D6B59FC961E}" type="datetime1">
              <a:rPr lang="en-US" smtClean="0"/>
              <a:t>7/17/19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A1C96-23D4-2941-B3E9-B8048BEA7E26}" type="slidenum">
              <a:rPr lang="en-US" smtClean="0"/>
              <a:t>‹#›</a:t>
            </a:fld>
            <a:endParaRPr lang="en-US"/>
          </a:p>
        </p:txBody>
      </p:sp>
    </p:spTree>
    <p:extLst>
      <p:ext uri="{BB962C8B-B14F-4D97-AF65-F5344CB8AC3E}">
        <p14:creationId xmlns:p14="http://schemas.microsoft.com/office/powerpoint/2010/main" val="397768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FD7A7-465C-5A4E-B189-1E701F64CF50}" type="datetime1">
              <a:rPr lang="en-US" smtClean="0"/>
              <a:t>7/17/19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A1C96-23D4-2941-B3E9-B8048BEA7E26}" type="slidenum">
              <a:rPr lang="en-US" smtClean="0"/>
              <a:t>‹#›</a:t>
            </a:fld>
            <a:endParaRPr lang="en-US"/>
          </a:p>
        </p:txBody>
      </p:sp>
    </p:spTree>
    <p:extLst>
      <p:ext uri="{BB962C8B-B14F-4D97-AF65-F5344CB8AC3E}">
        <p14:creationId xmlns:p14="http://schemas.microsoft.com/office/powerpoint/2010/main" val="4075346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94374"/>
            <a:ext cx="6858000" cy="1790700"/>
          </a:xfrm>
        </p:spPr>
        <p:txBody>
          <a:bodyPr>
            <a:normAutofit/>
          </a:bodyPr>
          <a:lstStyle/>
          <a:p>
            <a:r>
              <a:rPr lang="en-US" sz="3000" dirty="0">
                <a:latin typeface="Times Bold" charset="0"/>
              </a:rPr>
              <a:t>Using IMERG to Define Precipitation </a:t>
            </a:r>
            <a:br>
              <a:rPr lang="en-US" sz="3000" dirty="0">
                <a:latin typeface="Times Bold" charset="0"/>
              </a:rPr>
            </a:br>
            <a:r>
              <a:rPr lang="en-US" sz="3000" dirty="0">
                <a:latin typeface="Times Bold" charset="0"/>
              </a:rPr>
              <a:t>Features and their Upscale Growth</a:t>
            </a:r>
            <a:br>
              <a:rPr lang="en-US" dirty="0"/>
            </a:br>
            <a:endParaRPr lang="en-US" dirty="0"/>
          </a:p>
        </p:txBody>
      </p:sp>
      <p:sp>
        <p:nvSpPr>
          <p:cNvPr id="3" name="Subtitle 2"/>
          <p:cNvSpPr>
            <a:spLocks noGrp="1"/>
          </p:cNvSpPr>
          <p:nvPr>
            <p:ph type="subTitle" idx="1"/>
          </p:nvPr>
        </p:nvSpPr>
        <p:spPr>
          <a:xfrm>
            <a:off x="1143000" y="3378529"/>
            <a:ext cx="6858000" cy="2381643"/>
          </a:xfrm>
        </p:spPr>
        <p:txBody>
          <a:bodyPr>
            <a:normAutofit/>
          </a:bodyPr>
          <a:lstStyle/>
          <a:p>
            <a:endParaRPr lang="en-US" sz="2100" i="1" dirty="0"/>
          </a:p>
          <a:p>
            <a:r>
              <a:rPr lang="en-US" sz="1950" dirty="0"/>
              <a:t>Mani Rajagopal and Ed Zipser </a:t>
            </a:r>
          </a:p>
          <a:p>
            <a:r>
              <a:rPr lang="en-US" sz="1950" dirty="0"/>
              <a:t>Dept. of Atmospheric Sciences, University of Utah</a:t>
            </a:r>
          </a:p>
          <a:p>
            <a:r>
              <a:rPr lang="en-US" sz="1950" dirty="0"/>
              <a:t>CPEX Science Team Meeting</a:t>
            </a:r>
          </a:p>
          <a:p>
            <a:r>
              <a:rPr lang="en-US" sz="1950" dirty="0"/>
              <a:t>Seattle, WA, July 17</a:t>
            </a:r>
            <a:r>
              <a:rPr lang="en-US" sz="1950" baseline="30000" dirty="0"/>
              <a:t>th</a:t>
            </a:r>
            <a:r>
              <a:rPr lang="en-US" sz="1950" dirty="0"/>
              <a:t> 2019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11354"/>
            <a:ext cx="9144636" cy="1083020"/>
          </a:xfrm>
          <a:prstGeom prst="rect">
            <a:avLst/>
          </a:prstGeom>
        </p:spPr>
      </p:pic>
      <p:sp>
        <p:nvSpPr>
          <p:cNvPr id="5" name="Slide Number Placeholder 4">
            <a:extLst>
              <a:ext uri="{FF2B5EF4-FFF2-40B4-BE49-F238E27FC236}">
                <a16:creationId xmlns:a16="http://schemas.microsoft.com/office/drawing/2014/main" id="{E8118ED2-825A-F541-9AF0-DAB05818837E}"/>
              </a:ext>
            </a:extLst>
          </p:cNvPr>
          <p:cNvSpPr>
            <a:spLocks noGrp="1"/>
          </p:cNvSpPr>
          <p:nvPr>
            <p:ph type="sldNum" sz="quarter" idx="12"/>
          </p:nvPr>
        </p:nvSpPr>
        <p:spPr/>
        <p:txBody>
          <a:bodyPr/>
          <a:lstStyle/>
          <a:p>
            <a:fld id="{024A1C96-23D4-2941-B3E9-B8048BEA7E26}" type="slidenum">
              <a:rPr lang="en-US" smtClean="0"/>
              <a:t>1</a:t>
            </a:fld>
            <a:endParaRPr lang="en-US"/>
          </a:p>
        </p:txBody>
      </p:sp>
    </p:spTree>
    <p:extLst>
      <p:ext uri="{BB962C8B-B14F-4D97-AF65-F5344CB8AC3E}">
        <p14:creationId xmlns:p14="http://schemas.microsoft.com/office/powerpoint/2010/main" val="376921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800" b="1" dirty="0">
                <a:solidFill>
                  <a:schemeClr val="accent1">
                    <a:lumMod val="75000"/>
                  </a:schemeClr>
                </a:solidFill>
              </a:rPr>
              <a:t>June 11</a:t>
            </a:r>
            <a:r>
              <a:rPr lang="en-US" sz="2800" b="1" baseline="30000" dirty="0">
                <a:solidFill>
                  <a:schemeClr val="accent1">
                    <a:lumMod val="75000"/>
                  </a:schemeClr>
                </a:solidFill>
              </a:rPr>
              <a:t>th</a:t>
            </a:r>
            <a:r>
              <a:rPr lang="en-US" sz="2800" b="1" dirty="0">
                <a:solidFill>
                  <a:schemeClr val="accent1">
                    <a:lumMod val="75000"/>
                  </a:schemeClr>
                </a:solidFill>
              </a:rPr>
              <a:t>  - IPF Evolution - 0.5 mm Threshold Subjective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89953" y="2025793"/>
            <a:ext cx="3534088" cy="2850231"/>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368692" y="1616396"/>
            <a:ext cx="5874922" cy="3669027"/>
          </a:xfrm>
          <a:prstGeom prst="rect">
            <a:avLst/>
          </a:prstGeom>
        </p:spPr>
      </p:pic>
      <p:sp>
        <p:nvSpPr>
          <p:cNvPr id="3" name="TextBox 2">
            <a:extLst>
              <a:ext uri="{FF2B5EF4-FFF2-40B4-BE49-F238E27FC236}">
                <a16:creationId xmlns:a16="http://schemas.microsoft.com/office/drawing/2014/main" id="{08A4FF94-A283-B544-90A5-413EDEA0C400}"/>
              </a:ext>
            </a:extLst>
          </p:cNvPr>
          <p:cNvSpPr txBox="1"/>
          <p:nvPr/>
        </p:nvSpPr>
        <p:spPr>
          <a:xfrm>
            <a:off x="189953" y="5383367"/>
            <a:ext cx="866903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lumMod val="75000"/>
                  </a:schemeClr>
                </a:solidFill>
                <a:latin typeface="+mj-lt"/>
              </a:rPr>
              <a:t>During DC-8 flight in this system, upscale growth in rain volume while area changes little.</a:t>
            </a:r>
          </a:p>
          <a:p>
            <a:endParaRPr lang="en-US" dirty="0"/>
          </a:p>
        </p:txBody>
      </p:sp>
      <p:sp>
        <p:nvSpPr>
          <p:cNvPr id="4" name="Slide Number Placeholder 3">
            <a:extLst>
              <a:ext uri="{FF2B5EF4-FFF2-40B4-BE49-F238E27FC236}">
                <a16:creationId xmlns:a16="http://schemas.microsoft.com/office/drawing/2014/main" id="{69ADBD92-1CE9-304E-AD91-5E136BABBFDD}"/>
              </a:ext>
            </a:extLst>
          </p:cNvPr>
          <p:cNvSpPr>
            <a:spLocks noGrp="1"/>
          </p:cNvSpPr>
          <p:nvPr>
            <p:ph type="sldNum" sz="quarter" idx="12"/>
          </p:nvPr>
        </p:nvSpPr>
        <p:spPr/>
        <p:txBody>
          <a:bodyPr/>
          <a:lstStyle/>
          <a:p>
            <a:fld id="{024A1C96-23D4-2941-B3E9-B8048BEA7E26}" type="slidenum">
              <a:rPr lang="en-US" smtClean="0"/>
              <a:t>10</a:t>
            </a:fld>
            <a:endParaRPr lang="en-US"/>
          </a:p>
        </p:txBody>
      </p:sp>
    </p:spTree>
    <p:extLst>
      <p:ext uri="{BB962C8B-B14F-4D97-AF65-F5344CB8AC3E}">
        <p14:creationId xmlns:p14="http://schemas.microsoft.com/office/powerpoint/2010/main" val="2121833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800" b="1" dirty="0">
                <a:solidFill>
                  <a:schemeClr val="accent1">
                    <a:lumMod val="75000"/>
                  </a:schemeClr>
                </a:solidFill>
              </a:rPr>
              <a:t>June 11</a:t>
            </a:r>
            <a:r>
              <a:rPr lang="en-US" sz="2800" b="1" baseline="30000" dirty="0">
                <a:solidFill>
                  <a:schemeClr val="accent1">
                    <a:lumMod val="75000"/>
                  </a:schemeClr>
                </a:solidFill>
              </a:rPr>
              <a:t>th</a:t>
            </a:r>
            <a:r>
              <a:rPr lang="en-US" sz="2800" b="1" dirty="0">
                <a:solidFill>
                  <a:schemeClr val="accent1">
                    <a:lumMod val="75000"/>
                  </a:schemeClr>
                </a:solidFill>
              </a:rPr>
              <a:t>  - IPF Evolution - 0.5 mm Threshold Objective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3"/>
          <a:stretch>
            <a:fillRect/>
          </a:stretch>
        </p:blipFill>
        <p:spPr>
          <a:xfrm>
            <a:off x="189953" y="2025793"/>
            <a:ext cx="3534089" cy="2850232"/>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4"/>
          <a:stretch>
            <a:fillRect/>
          </a:stretch>
        </p:blipFill>
        <p:spPr>
          <a:xfrm>
            <a:off x="3368692" y="1616396"/>
            <a:ext cx="5874922" cy="3669026"/>
          </a:xfrm>
          <a:prstGeom prst="rect">
            <a:avLst/>
          </a:prstGeom>
        </p:spPr>
      </p:pic>
      <p:sp>
        <p:nvSpPr>
          <p:cNvPr id="6" name="Title 1">
            <a:extLst>
              <a:ext uri="{FF2B5EF4-FFF2-40B4-BE49-F238E27FC236}">
                <a16:creationId xmlns:a16="http://schemas.microsoft.com/office/drawing/2014/main" id="{02A78DE6-A9C5-2E41-83F5-85D41BCE4EF0}"/>
              </a:ext>
            </a:extLst>
          </p:cNvPr>
          <p:cNvSpPr txBox="1">
            <a:spLocks/>
          </p:cNvSpPr>
          <p:nvPr/>
        </p:nvSpPr>
        <p:spPr>
          <a:xfrm>
            <a:off x="237761" y="5285422"/>
            <a:ext cx="8553691" cy="790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dirty="0">
                <a:solidFill>
                  <a:schemeClr val="accent1">
                    <a:lumMod val="75000"/>
                  </a:schemeClr>
                </a:solidFill>
              </a:rPr>
              <a:t>Objective method has slightly higher rain volume but twice the area, due to splits and mergers with smaller nearby precipitating systems not sampled by the aircraft.</a:t>
            </a:r>
          </a:p>
        </p:txBody>
      </p:sp>
      <p:sp>
        <p:nvSpPr>
          <p:cNvPr id="3" name="Slide Number Placeholder 2">
            <a:extLst>
              <a:ext uri="{FF2B5EF4-FFF2-40B4-BE49-F238E27FC236}">
                <a16:creationId xmlns:a16="http://schemas.microsoft.com/office/drawing/2014/main" id="{51630DC2-F33D-2B49-9DFB-5156C82784DA}"/>
              </a:ext>
            </a:extLst>
          </p:cNvPr>
          <p:cNvSpPr>
            <a:spLocks noGrp="1"/>
          </p:cNvSpPr>
          <p:nvPr>
            <p:ph type="sldNum" sz="quarter" idx="12"/>
          </p:nvPr>
        </p:nvSpPr>
        <p:spPr/>
        <p:txBody>
          <a:bodyPr/>
          <a:lstStyle/>
          <a:p>
            <a:fld id="{024A1C96-23D4-2941-B3E9-B8048BEA7E26}" type="slidenum">
              <a:rPr lang="en-US" smtClean="0"/>
              <a:t>11</a:t>
            </a:fld>
            <a:endParaRPr lang="en-US"/>
          </a:p>
        </p:txBody>
      </p:sp>
    </p:spTree>
    <p:extLst>
      <p:ext uri="{BB962C8B-B14F-4D97-AF65-F5344CB8AC3E}">
        <p14:creationId xmlns:p14="http://schemas.microsoft.com/office/powerpoint/2010/main" val="427907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06th</a:t>
            </a:r>
            <a:r>
              <a:rPr lang="en-US" sz="2700" b="1" baseline="30000" dirty="0">
                <a:solidFill>
                  <a:schemeClr val="accent1">
                    <a:lumMod val="75000"/>
                  </a:schemeClr>
                </a:solidFill>
              </a:rPr>
              <a:t>th</a:t>
            </a:r>
            <a:r>
              <a:rPr lang="en-US" sz="2700" b="1" dirty="0">
                <a:solidFill>
                  <a:schemeClr val="accent1">
                    <a:lumMod val="75000"/>
                  </a:schemeClr>
                </a:solidFill>
              </a:rPr>
              <a:t>  - IPF Evolution - 0.5 mm Threshold</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3"/>
          <a:stretch>
            <a:fillRect/>
          </a:stretch>
        </p:blipFill>
        <p:spPr>
          <a:xfrm>
            <a:off x="4705886" y="1931223"/>
            <a:ext cx="4558513" cy="3151223"/>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4"/>
          <a:stretch>
            <a:fillRect/>
          </a:stretch>
        </p:blipFill>
        <p:spPr>
          <a:xfrm>
            <a:off x="187980" y="1931223"/>
            <a:ext cx="4558512" cy="3151223"/>
          </a:xfrm>
          <a:prstGeom prst="rect">
            <a:avLst/>
          </a:prstGeom>
        </p:spPr>
      </p:pic>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8" name="Title 1">
            <a:extLst>
              <a:ext uri="{FF2B5EF4-FFF2-40B4-BE49-F238E27FC236}">
                <a16:creationId xmlns:a16="http://schemas.microsoft.com/office/drawing/2014/main" id="{2B2EB904-1E49-274B-9C14-B357E33D2DC4}"/>
              </a:ext>
            </a:extLst>
          </p:cNvPr>
          <p:cNvSpPr txBox="1">
            <a:spLocks/>
          </p:cNvSpPr>
          <p:nvPr/>
        </p:nvSpPr>
        <p:spPr>
          <a:xfrm>
            <a:off x="237761" y="5484237"/>
            <a:ext cx="8553691" cy="790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dirty="0">
                <a:solidFill>
                  <a:schemeClr val="accent1">
                    <a:lumMod val="75000"/>
                  </a:schemeClr>
                </a:solidFill>
              </a:rPr>
              <a:t>A clear example of a situation where the goal was the investigation of the growing, strong system in the Gulf of Mexico; the subjective approach can define that portion of the system, while the objective system insists on including the large precipitation areas over Florida and over the west Atlantic. </a:t>
            </a:r>
          </a:p>
        </p:txBody>
      </p:sp>
      <p:sp>
        <p:nvSpPr>
          <p:cNvPr id="3" name="Slide Number Placeholder 2">
            <a:extLst>
              <a:ext uri="{FF2B5EF4-FFF2-40B4-BE49-F238E27FC236}">
                <a16:creationId xmlns:a16="http://schemas.microsoft.com/office/drawing/2014/main" id="{ED4C654E-7C3C-A943-A244-F51E9BCFB9FF}"/>
              </a:ext>
            </a:extLst>
          </p:cNvPr>
          <p:cNvSpPr>
            <a:spLocks noGrp="1"/>
          </p:cNvSpPr>
          <p:nvPr>
            <p:ph type="sldNum" sz="quarter" idx="12"/>
          </p:nvPr>
        </p:nvSpPr>
        <p:spPr/>
        <p:txBody>
          <a:bodyPr/>
          <a:lstStyle/>
          <a:p>
            <a:fld id="{024A1C96-23D4-2941-B3E9-B8048BEA7E26}" type="slidenum">
              <a:rPr lang="en-US" smtClean="0"/>
              <a:t>12</a:t>
            </a:fld>
            <a:endParaRPr lang="en-US"/>
          </a:p>
        </p:txBody>
      </p:sp>
    </p:spTree>
    <p:extLst>
      <p:ext uri="{BB962C8B-B14F-4D97-AF65-F5344CB8AC3E}">
        <p14:creationId xmlns:p14="http://schemas.microsoft.com/office/powerpoint/2010/main" val="79636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06th</a:t>
            </a:r>
            <a:r>
              <a:rPr lang="en-US" sz="2700" b="1" baseline="30000" dirty="0">
                <a:solidFill>
                  <a:schemeClr val="accent1">
                    <a:lumMod val="75000"/>
                  </a:schemeClr>
                </a:solidFill>
              </a:rPr>
              <a:t>th</a:t>
            </a:r>
            <a:r>
              <a:rPr lang="en-US" sz="2700" b="1" dirty="0">
                <a:solidFill>
                  <a:schemeClr val="accent1">
                    <a:lumMod val="75000"/>
                  </a:schemeClr>
                </a:solidFill>
              </a:rPr>
              <a:t>  - IPF Evolution - 0.5 mm Threshold</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2"/>
          <a:stretch>
            <a:fillRect/>
          </a:stretch>
        </p:blipFill>
        <p:spPr>
          <a:xfrm>
            <a:off x="4705886" y="1931223"/>
            <a:ext cx="4558513" cy="3151223"/>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3"/>
          <a:stretch>
            <a:fillRect/>
          </a:stretch>
        </p:blipFill>
        <p:spPr>
          <a:xfrm>
            <a:off x="187980" y="1931223"/>
            <a:ext cx="4558512" cy="3151223"/>
          </a:xfrm>
          <a:prstGeom prst="rect">
            <a:avLst/>
          </a:prstGeom>
        </p:spPr>
      </p:pic>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8" name="Title 1">
            <a:extLst>
              <a:ext uri="{FF2B5EF4-FFF2-40B4-BE49-F238E27FC236}">
                <a16:creationId xmlns:a16="http://schemas.microsoft.com/office/drawing/2014/main" id="{2B2EB904-1E49-274B-9C14-B357E33D2DC4}"/>
              </a:ext>
            </a:extLst>
          </p:cNvPr>
          <p:cNvSpPr txBox="1">
            <a:spLocks/>
          </p:cNvSpPr>
          <p:nvPr/>
        </p:nvSpPr>
        <p:spPr>
          <a:xfrm>
            <a:off x="237761" y="5484237"/>
            <a:ext cx="8553691" cy="790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dirty="0">
                <a:solidFill>
                  <a:schemeClr val="accent1">
                    <a:lumMod val="75000"/>
                  </a:schemeClr>
                </a:solidFill>
              </a:rPr>
              <a:t>A clear example of a situation where the goal was the investigation of the growing, strong system in the Gulf of Mexico; the subjective approach can define that portion of the system, while the objective system insists on including the large precipitation areas over Florida and over the west Atlantic. </a:t>
            </a:r>
          </a:p>
        </p:txBody>
      </p:sp>
      <p:sp>
        <p:nvSpPr>
          <p:cNvPr id="3" name="Slide Number Placeholder 2">
            <a:extLst>
              <a:ext uri="{FF2B5EF4-FFF2-40B4-BE49-F238E27FC236}">
                <a16:creationId xmlns:a16="http://schemas.microsoft.com/office/drawing/2014/main" id="{ED4C654E-7C3C-A943-A244-F51E9BCFB9FF}"/>
              </a:ext>
            </a:extLst>
          </p:cNvPr>
          <p:cNvSpPr>
            <a:spLocks noGrp="1"/>
          </p:cNvSpPr>
          <p:nvPr>
            <p:ph type="sldNum" sz="quarter" idx="12"/>
          </p:nvPr>
        </p:nvSpPr>
        <p:spPr/>
        <p:txBody>
          <a:bodyPr/>
          <a:lstStyle/>
          <a:p>
            <a:fld id="{024A1C96-23D4-2941-B3E9-B8048BEA7E26}" type="slidenum">
              <a:rPr lang="en-US" smtClean="0"/>
              <a:t>13</a:t>
            </a:fld>
            <a:endParaRPr lang="en-US"/>
          </a:p>
        </p:txBody>
      </p:sp>
    </p:spTree>
    <p:extLst>
      <p:ext uri="{BB962C8B-B14F-4D97-AF65-F5344CB8AC3E}">
        <p14:creationId xmlns:p14="http://schemas.microsoft.com/office/powerpoint/2010/main" val="4090856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06</a:t>
            </a:r>
            <a:r>
              <a:rPr lang="en-US" sz="2700" b="1" baseline="30000" dirty="0">
                <a:solidFill>
                  <a:schemeClr val="accent1">
                    <a:lumMod val="75000"/>
                  </a:schemeClr>
                </a:solidFill>
              </a:rPr>
              <a:t>th</a:t>
            </a:r>
            <a:r>
              <a:rPr lang="en-US" sz="2700" b="1" dirty="0">
                <a:solidFill>
                  <a:schemeClr val="accent1">
                    <a:lumMod val="75000"/>
                  </a:schemeClr>
                </a:solidFill>
              </a:rPr>
              <a:t>  - IPF Evolution - 0.5 mm Threshold Subjective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3"/>
          <a:stretch>
            <a:fillRect/>
          </a:stretch>
        </p:blipFill>
        <p:spPr>
          <a:xfrm>
            <a:off x="158832" y="2214392"/>
            <a:ext cx="3555776" cy="2458048"/>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4"/>
          <a:stretch>
            <a:fillRect/>
          </a:stretch>
        </p:blipFill>
        <p:spPr>
          <a:xfrm>
            <a:off x="3368692" y="1616396"/>
            <a:ext cx="5874922" cy="3669026"/>
          </a:xfrm>
          <a:prstGeom prst="rect">
            <a:avLst/>
          </a:prstGeom>
        </p:spPr>
      </p:pic>
      <p:sp>
        <p:nvSpPr>
          <p:cNvPr id="8" name="Title 1">
            <a:extLst>
              <a:ext uri="{FF2B5EF4-FFF2-40B4-BE49-F238E27FC236}">
                <a16:creationId xmlns:a16="http://schemas.microsoft.com/office/drawing/2014/main" id="{71B78F27-BE15-9243-9B1E-91343A129E25}"/>
              </a:ext>
            </a:extLst>
          </p:cNvPr>
          <p:cNvSpPr txBox="1">
            <a:spLocks/>
          </p:cNvSpPr>
          <p:nvPr/>
        </p:nvSpPr>
        <p:spPr>
          <a:xfrm>
            <a:off x="237761" y="5285422"/>
            <a:ext cx="8553691" cy="790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dirty="0">
                <a:solidFill>
                  <a:schemeClr val="accent1">
                    <a:lumMod val="75000"/>
                  </a:schemeClr>
                </a:solidFill>
              </a:rPr>
              <a:t>Aircraft arrived at 19Z , near peak in rain volume about 0.55 x 10</a:t>
            </a:r>
            <a:r>
              <a:rPr lang="en-US" sz="1800" baseline="30000" dirty="0">
                <a:solidFill>
                  <a:schemeClr val="accent1">
                    <a:lumMod val="75000"/>
                  </a:schemeClr>
                </a:solidFill>
              </a:rPr>
              <a:t>6 </a:t>
            </a:r>
            <a:r>
              <a:rPr lang="en-US" sz="1800" dirty="0">
                <a:solidFill>
                  <a:schemeClr val="accent1">
                    <a:lumMod val="75000"/>
                  </a:schemeClr>
                </a:solidFill>
              </a:rPr>
              <a:t>mm/</a:t>
            </a:r>
            <a:r>
              <a:rPr lang="en-US" sz="1800" dirty="0" err="1">
                <a:solidFill>
                  <a:schemeClr val="accent1">
                    <a:lumMod val="75000"/>
                  </a:schemeClr>
                </a:solidFill>
              </a:rPr>
              <a:t>hr</a:t>
            </a:r>
            <a:r>
              <a:rPr lang="en-US" sz="1800" dirty="0">
                <a:solidFill>
                  <a:schemeClr val="accent1">
                    <a:lumMod val="75000"/>
                  </a:schemeClr>
                </a:solidFill>
              </a:rPr>
              <a:t> * km</a:t>
            </a:r>
            <a:r>
              <a:rPr lang="en-US" sz="1800" baseline="30000" dirty="0">
                <a:solidFill>
                  <a:schemeClr val="accent1">
                    <a:lumMod val="75000"/>
                  </a:schemeClr>
                </a:solidFill>
              </a:rPr>
              <a:t>2</a:t>
            </a:r>
            <a:r>
              <a:rPr lang="en-US" sz="1800" dirty="0">
                <a:solidFill>
                  <a:schemeClr val="accent1">
                    <a:lumMod val="75000"/>
                  </a:schemeClr>
                </a:solidFill>
              </a:rPr>
              <a:t>. </a:t>
            </a:r>
            <a:endParaRPr lang="en-US" sz="1800" baseline="30000" dirty="0">
              <a:solidFill>
                <a:schemeClr val="accent1">
                  <a:lumMod val="75000"/>
                </a:schemeClr>
              </a:solidFill>
            </a:endParaRPr>
          </a:p>
          <a:p>
            <a:pPr marL="342900" indent="-342900">
              <a:lnSpc>
                <a:spcPct val="100000"/>
              </a:lnSpc>
              <a:buFont typeface="Arial" panose="020B0604020202020204" pitchFamily="34" charset="0"/>
              <a:buChar char="•"/>
            </a:pPr>
            <a:r>
              <a:rPr lang="en-US" sz="1800" dirty="0">
                <a:solidFill>
                  <a:schemeClr val="accent1">
                    <a:lumMod val="75000"/>
                  </a:schemeClr>
                </a:solidFill>
              </a:rPr>
              <a:t>Area of IPF around 1.0 x 10</a:t>
            </a:r>
            <a:r>
              <a:rPr lang="en-US" sz="1800" baseline="30000" dirty="0">
                <a:solidFill>
                  <a:schemeClr val="accent1">
                    <a:lumMod val="75000"/>
                  </a:schemeClr>
                </a:solidFill>
              </a:rPr>
              <a:t>5 </a:t>
            </a:r>
            <a:r>
              <a:rPr lang="en-US" sz="1800" dirty="0">
                <a:solidFill>
                  <a:schemeClr val="accent1">
                    <a:lumMod val="75000"/>
                  </a:schemeClr>
                </a:solidFill>
              </a:rPr>
              <a:t>km</a:t>
            </a:r>
            <a:r>
              <a:rPr lang="en-US" sz="1800" baseline="30000" dirty="0">
                <a:solidFill>
                  <a:schemeClr val="accent1">
                    <a:lumMod val="75000"/>
                  </a:schemeClr>
                </a:solidFill>
              </a:rPr>
              <a:t>2  </a:t>
            </a:r>
            <a:r>
              <a:rPr lang="en-US" sz="1800" dirty="0">
                <a:solidFill>
                  <a:schemeClr val="accent1">
                    <a:lumMod val="75000"/>
                  </a:schemeClr>
                </a:solidFill>
              </a:rPr>
              <a:t>so mean rain rate about 5.5 mm/</a:t>
            </a:r>
            <a:r>
              <a:rPr lang="en-US" sz="1800" dirty="0" err="1">
                <a:solidFill>
                  <a:schemeClr val="accent1">
                    <a:lumMod val="75000"/>
                  </a:schemeClr>
                </a:solidFill>
              </a:rPr>
              <a:t>hr</a:t>
            </a:r>
            <a:r>
              <a:rPr lang="en-US" sz="1800" dirty="0">
                <a:solidFill>
                  <a:schemeClr val="accent1">
                    <a:lumMod val="75000"/>
                  </a:schemeClr>
                </a:solidFill>
              </a:rPr>
              <a:t> – lots of strong convection at that time.</a:t>
            </a:r>
            <a:endParaRPr lang="en-US" sz="1800" baseline="30000" dirty="0">
              <a:solidFill>
                <a:schemeClr val="accent1">
                  <a:lumMod val="75000"/>
                </a:schemeClr>
              </a:solidFill>
            </a:endParaRPr>
          </a:p>
        </p:txBody>
      </p:sp>
      <p:cxnSp>
        <p:nvCxnSpPr>
          <p:cNvPr id="7" name="Straight Connector 6">
            <a:extLst>
              <a:ext uri="{FF2B5EF4-FFF2-40B4-BE49-F238E27FC236}">
                <a16:creationId xmlns:a16="http://schemas.microsoft.com/office/drawing/2014/main" id="{22FEF058-E070-8343-85D8-3F067B94A504}"/>
              </a:ext>
            </a:extLst>
          </p:cNvPr>
          <p:cNvCxnSpPr>
            <a:cxnSpLocks/>
          </p:cNvCxnSpPr>
          <p:nvPr/>
        </p:nvCxnSpPr>
        <p:spPr>
          <a:xfrm flipV="1">
            <a:off x="7252852" y="3309500"/>
            <a:ext cx="0" cy="1515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9CB4A-7F7B-A440-AC7D-16613315DF0A}"/>
              </a:ext>
            </a:extLst>
          </p:cNvPr>
          <p:cNvCxnSpPr>
            <a:cxnSpLocks/>
          </p:cNvCxnSpPr>
          <p:nvPr/>
        </p:nvCxnSpPr>
        <p:spPr>
          <a:xfrm flipH="1">
            <a:off x="3946968" y="4538471"/>
            <a:ext cx="33126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F20FEC-B80B-1546-85DC-A769FF80A8E9}"/>
              </a:ext>
            </a:extLst>
          </p:cNvPr>
          <p:cNvCxnSpPr>
            <a:cxnSpLocks/>
          </p:cNvCxnSpPr>
          <p:nvPr/>
        </p:nvCxnSpPr>
        <p:spPr>
          <a:xfrm flipH="1">
            <a:off x="3946968" y="3309500"/>
            <a:ext cx="331263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6412E60-F993-1245-9A1C-E005113AAE35}"/>
              </a:ext>
            </a:extLst>
          </p:cNvPr>
          <p:cNvSpPr>
            <a:spLocks noGrp="1"/>
          </p:cNvSpPr>
          <p:nvPr>
            <p:ph type="sldNum" sz="quarter" idx="12"/>
          </p:nvPr>
        </p:nvSpPr>
        <p:spPr/>
        <p:txBody>
          <a:bodyPr/>
          <a:lstStyle/>
          <a:p>
            <a:fld id="{024A1C96-23D4-2941-B3E9-B8048BEA7E26}" type="slidenum">
              <a:rPr lang="en-US" smtClean="0"/>
              <a:t>14</a:t>
            </a:fld>
            <a:endParaRPr lang="en-US"/>
          </a:p>
        </p:txBody>
      </p:sp>
    </p:spTree>
    <p:extLst>
      <p:ext uri="{BB962C8B-B14F-4D97-AF65-F5344CB8AC3E}">
        <p14:creationId xmlns:p14="http://schemas.microsoft.com/office/powerpoint/2010/main" val="24515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06</a:t>
            </a:r>
            <a:r>
              <a:rPr lang="en-US" sz="2700" b="1" baseline="30000" dirty="0">
                <a:solidFill>
                  <a:schemeClr val="accent1">
                    <a:lumMod val="75000"/>
                  </a:schemeClr>
                </a:solidFill>
              </a:rPr>
              <a:t>th</a:t>
            </a:r>
            <a:r>
              <a:rPr lang="en-US" sz="2700" b="1" dirty="0">
                <a:solidFill>
                  <a:schemeClr val="accent1">
                    <a:lumMod val="75000"/>
                  </a:schemeClr>
                </a:solidFill>
              </a:rPr>
              <a:t>  - IPF Evolution - 0.5 mm Threshold Objective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3"/>
          <a:stretch>
            <a:fillRect/>
          </a:stretch>
        </p:blipFill>
        <p:spPr>
          <a:xfrm>
            <a:off x="189953" y="2229381"/>
            <a:ext cx="3534088" cy="2443056"/>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4"/>
          <a:stretch>
            <a:fillRect/>
          </a:stretch>
        </p:blipFill>
        <p:spPr>
          <a:xfrm>
            <a:off x="3368692" y="1616396"/>
            <a:ext cx="5874922" cy="3669026"/>
          </a:xfrm>
          <a:prstGeom prst="rect">
            <a:avLst/>
          </a:prstGeom>
        </p:spPr>
      </p:pic>
      <p:sp>
        <p:nvSpPr>
          <p:cNvPr id="6" name="Title 1">
            <a:extLst>
              <a:ext uri="{FF2B5EF4-FFF2-40B4-BE49-F238E27FC236}">
                <a16:creationId xmlns:a16="http://schemas.microsoft.com/office/drawing/2014/main" id="{58BA5D03-5915-D347-BDB3-DB71951519D0}"/>
              </a:ext>
            </a:extLst>
          </p:cNvPr>
          <p:cNvSpPr txBox="1">
            <a:spLocks/>
          </p:cNvSpPr>
          <p:nvPr/>
        </p:nvSpPr>
        <p:spPr>
          <a:xfrm>
            <a:off x="189953" y="5285422"/>
            <a:ext cx="8601499" cy="13121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b="1" dirty="0">
                <a:solidFill>
                  <a:schemeClr val="accent1">
                    <a:lumMod val="75000"/>
                  </a:schemeClr>
                </a:solidFill>
              </a:rPr>
              <a:t>Shows growth in area and rain volume, but includes many systems under one IPF.</a:t>
            </a:r>
          </a:p>
          <a:p>
            <a:pPr marL="342900" indent="-342900">
              <a:lnSpc>
                <a:spcPct val="100000"/>
              </a:lnSpc>
              <a:buFont typeface="Arial" panose="020B0604020202020204" pitchFamily="34" charset="0"/>
              <a:buChar char="•"/>
            </a:pPr>
            <a:r>
              <a:rPr lang="en-US" sz="1800" dirty="0">
                <a:solidFill>
                  <a:schemeClr val="accent1">
                    <a:lumMod val="75000"/>
                  </a:schemeClr>
                </a:solidFill>
              </a:rPr>
              <a:t>At 19Z rain volume ~ 2.0 x 10</a:t>
            </a:r>
            <a:r>
              <a:rPr lang="en-US" sz="1800" baseline="30000" dirty="0">
                <a:solidFill>
                  <a:schemeClr val="accent1">
                    <a:lumMod val="75000"/>
                  </a:schemeClr>
                </a:solidFill>
              </a:rPr>
              <a:t>6 </a:t>
            </a:r>
            <a:r>
              <a:rPr lang="en-US" sz="1800" dirty="0">
                <a:solidFill>
                  <a:schemeClr val="accent1">
                    <a:lumMod val="75000"/>
                  </a:schemeClr>
                </a:solidFill>
              </a:rPr>
              <a:t>mm/</a:t>
            </a:r>
            <a:r>
              <a:rPr lang="en-US" sz="1800" dirty="0" err="1">
                <a:solidFill>
                  <a:schemeClr val="accent1">
                    <a:lumMod val="75000"/>
                  </a:schemeClr>
                </a:solidFill>
              </a:rPr>
              <a:t>hr</a:t>
            </a:r>
            <a:r>
              <a:rPr lang="en-US" sz="1800" dirty="0">
                <a:solidFill>
                  <a:schemeClr val="accent1">
                    <a:lumMod val="75000"/>
                  </a:schemeClr>
                </a:solidFill>
              </a:rPr>
              <a:t> * km</a:t>
            </a:r>
            <a:r>
              <a:rPr lang="en-US" sz="1800" baseline="30000" dirty="0">
                <a:solidFill>
                  <a:schemeClr val="accent1">
                    <a:lumMod val="75000"/>
                  </a:schemeClr>
                </a:solidFill>
              </a:rPr>
              <a:t>2</a:t>
            </a:r>
            <a:r>
              <a:rPr lang="en-US" sz="1800" dirty="0">
                <a:solidFill>
                  <a:schemeClr val="accent1">
                    <a:lumMod val="75000"/>
                  </a:schemeClr>
                </a:solidFill>
              </a:rPr>
              <a:t>. (~ 4 times subjective method) </a:t>
            </a:r>
            <a:endParaRPr lang="en-US" sz="1800" baseline="30000" dirty="0">
              <a:solidFill>
                <a:schemeClr val="accent1">
                  <a:lumMod val="75000"/>
                </a:schemeClr>
              </a:solidFill>
            </a:endParaRPr>
          </a:p>
          <a:p>
            <a:pPr marL="342900" indent="-342900">
              <a:lnSpc>
                <a:spcPct val="100000"/>
              </a:lnSpc>
              <a:buFont typeface="Arial" panose="020B0604020202020204" pitchFamily="34" charset="0"/>
              <a:buChar char="•"/>
            </a:pPr>
            <a:r>
              <a:rPr lang="en-US" sz="1800" dirty="0">
                <a:solidFill>
                  <a:schemeClr val="accent1">
                    <a:lumMod val="75000"/>
                  </a:schemeClr>
                </a:solidFill>
              </a:rPr>
              <a:t>Area of IPF ~ 5.5 x 10</a:t>
            </a:r>
            <a:r>
              <a:rPr lang="en-US" sz="1800" baseline="30000" dirty="0">
                <a:solidFill>
                  <a:schemeClr val="accent1">
                    <a:lumMod val="75000"/>
                  </a:schemeClr>
                </a:solidFill>
              </a:rPr>
              <a:t>5 </a:t>
            </a:r>
            <a:r>
              <a:rPr lang="en-US" sz="1800" dirty="0">
                <a:solidFill>
                  <a:schemeClr val="accent1">
                    <a:lumMod val="75000"/>
                  </a:schemeClr>
                </a:solidFill>
              </a:rPr>
              <a:t>km</a:t>
            </a:r>
            <a:r>
              <a:rPr lang="en-US" sz="1800" baseline="30000" dirty="0">
                <a:solidFill>
                  <a:schemeClr val="accent1">
                    <a:lumMod val="75000"/>
                  </a:schemeClr>
                </a:solidFill>
              </a:rPr>
              <a:t>2.</a:t>
            </a:r>
            <a:r>
              <a:rPr lang="en-US" sz="1800" dirty="0">
                <a:solidFill>
                  <a:schemeClr val="accent1">
                    <a:lumMod val="75000"/>
                  </a:schemeClr>
                </a:solidFill>
              </a:rPr>
              <a:t> (~ 5 times subjective method) </a:t>
            </a:r>
          </a:p>
          <a:p>
            <a:pPr marL="342900" indent="-342900">
              <a:lnSpc>
                <a:spcPct val="100000"/>
              </a:lnSpc>
              <a:buFont typeface="Arial" panose="020B0604020202020204" pitchFamily="34" charset="0"/>
              <a:buChar char="•"/>
            </a:pPr>
            <a:r>
              <a:rPr lang="en-US" sz="1800" dirty="0">
                <a:solidFill>
                  <a:schemeClr val="accent1">
                    <a:lumMod val="75000"/>
                  </a:schemeClr>
                </a:solidFill>
              </a:rPr>
              <a:t>Algorithm includes large area outside of area of interest of the flight mission</a:t>
            </a:r>
          </a:p>
          <a:p>
            <a:pPr>
              <a:lnSpc>
                <a:spcPct val="100000"/>
              </a:lnSpc>
            </a:pPr>
            <a:r>
              <a:rPr lang="en-US" sz="1800" baseline="30000" dirty="0">
                <a:solidFill>
                  <a:schemeClr val="accent1">
                    <a:lumMod val="75000"/>
                  </a:schemeClr>
                </a:solidFill>
              </a:rPr>
              <a:t> </a:t>
            </a:r>
          </a:p>
        </p:txBody>
      </p:sp>
      <p:cxnSp>
        <p:nvCxnSpPr>
          <p:cNvPr id="4" name="Straight Connector 3">
            <a:extLst>
              <a:ext uri="{FF2B5EF4-FFF2-40B4-BE49-F238E27FC236}">
                <a16:creationId xmlns:a16="http://schemas.microsoft.com/office/drawing/2014/main" id="{CC4B4AAC-6D6A-504F-A710-86BF2D3CE5B5}"/>
              </a:ext>
            </a:extLst>
          </p:cNvPr>
          <p:cNvCxnSpPr>
            <a:cxnSpLocks/>
          </p:cNvCxnSpPr>
          <p:nvPr/>
        </p:nvCxnSpPr>
        <p:spPr>
          <a:xfrm flipV="1">
            <a:off x="7256575" y="3045981"/>
            <a:ext cx="0" cy="1745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C01D69-1C2A-664F-9609-D12FBDFC2546}"/>
              </a:ext>
            </a:extLst>
          </p:cNvPr>
          <p:cNvCxnSpPr>
            <a:cxnSpLocks/>
          </p:cNvCxnSpPr>
          <p:nvPr/>
        </p:nvCxnSpPr>
        <p:spPr>
          <a:xfrm flipH="1">
            <a:off x="3956050" y="4317243"/>
            <a:ext cx="33005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652103-AB0B-2445-9773-7A7593A211D9}"/>
              </a:ext>
            </a:extLst>
          </p:cNvPr>
          <p:cNvCxnSpPr>
            <a:cxnSpLocks/>
          </p:cNvCxnSpPr>
          <p:nvPr/>
        </p:nvCxnSpPr>
        <p:spPr>
          <a:xfrm flipH="1">
            <a:off x="3956050" y="3045981"/>
            <a:ext cx="33005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3DA93D5-EEAE-DA4B-9C32-B673D79CFB0B}"/>
              </a:ext>
            </a:extLst>
          </p:cNvPr>
          <p:cNvSpPr>
            <a:spLocks noGrp="1"/>
          </p:cNvSpPr>
          <p:nvPr>
            <p:ph type="sldNum" sz="quarter" idx="12"/>
          </p:nvPr>
        </p:nvSpPr>
        <p:spPr/>
        <p:txBody>
          <a:bodyPr/>
          <a:lstStyle/>
          <a:p>
            <a:fld id="{024A1C96-23D4-2941-B3E9-B8048BEA7E26}" type="slidenum">
              <a:rPr lang="en-US" smtClean="0"/>
              <a:t>15</a:t>
            </a:fld>
            <a:endParaRPr lang="en-US"/>
          </a:p>
        </p:txBody>
      </p:sp>
    </p:spTree>
    <p:extLst>
      <p:ext uri="{BB962C8B-B14F-4D97-AF65-F5344CB8AC3E}">
        <p14:creationId xmlns:p14="http://schemas.microsoft.com/office/powerpoint/2010/main" val="158417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33577"/>
            <a:ext cx="7527960" cy="723332"/>
          </a:xfrm>
        </p:spPr>
        <p:txBody>
          <a:bodyPr>
            <a:noAutofit/>
          </a:bodyPr>
          <a:lstStyle/>
          <a:p>
            <a:pPr algn="ctr"/>
            <a:r>
              <a:rPr lang="en-US" sz="2700" b="1" dirty="0">
                <a:solidFill>
                  <a:schemeClr val="accent1">
                    <a:lumMod val="75000"/>
                  </a:schemeClr>
                </a:solidFill>
              </a:rPr>
              <a:t>June 21- TC Cindy  - IPF Evolution - 0.5 mm Threshold</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3"/>
          <a:stretch>
            <a:fillRect/>
          </a:stretch>
        </p:blipFill>
        <p:spPr>
          <a:xfrm>
            <a:off x="4904509" y="1728072"/>
            <a:ext cx="3539633" cy="3213244"/>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4"/>
          <a:stretch>
            <a:fillRect/>
          </a:stretch>
        </p:blipFill>
        <p:spPr>
          <a:xfrm>
            <a:off x="704541" y="1736784"/>
            <a:ext cx="3530036" cy="3204532"/>
          </a:xfrm>
          <a:prstGeom prst="rect">
            <a:avLst/>
          </a:prstGeom>
        </p:spPr>
      </p:pic>
      <p:sp>
        <p:nvSpPr>
          <p:cNvPr id="27" name="Title 1">
            <a:extLst>
              <a:ext uri="{FF2B5EF4-FFF2-40B4-BE49-F238E27FC236}">
                <a16:creationId xmlns:a16="http://schemas.microsoft.com/office/drawing/2014/main" id="{F690587B-13CE-E54E-82C7-73F115F0339E}"/>
              </a:ext>
            </a:extLst>
          </p:cNvPr>
          <p:cNvSpPr txBox="1">
            <a:spLocks/>
          </p:cNvSpPr>
          <p:nvPr/>
        </p:nvSpPr>
        <p:spPr>
          <a:xfrm>
            <a:off x="450244" y="5459525"/>
            <a:ext cx="8485412"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dirty="0">
                <a:solidFill>
                  <a:schemeClr val="accent1">
                    <a:lumMod val="75000"/>
                  </a:schemeClr>
                </a:solidFill>
              </a:rPr>
              <a:t>Focus of flight was inner core of the tropical cyclone; easy to define this central core subjectively, but because this </a:t>
            </a:r>
            <a:r>
              <a:rPr lang="en-US" sz="2000" dirty="0" err="1">
                <a:solidFill>
                  <a:schemeClr val="accent1">
                    <a:lumMod val="75000"/>
                  </a:schemeClr>
                </a:solidFill>
              </a:rPr>
              <a:t>precip</a:t>
            </a:r>
            <a:r>
              <a:rPr lang="en-US" sz="2000" dirty="0">
                <a:solidFill>
                  <a:schemeClr val="accent1">
                    <a:lumMod val="75000"/>
                  </a:schemeClr>
                </a:solidFill>
              </a:rPr>
              <a:t> region is connected to much larger </a:t>
            </a:r>
            <a:r>
              <a:rPr lang="en-US" sz="2000" dirty="0" err="1">
                <a:solidFill>
                  <a:schemeClr val="accent1">
                    <a:lumMod val="75000"/>
                  </a:schemeClr>
                </a:solidFill>
              </a:rPr>
              <a:t>precip</a:t>
            </a:r>
            <a:r>
              <a:rPr lang="en-US" sz="2000" dirty="0">
                <a:solidFill>
                  <a:schemeClr val="accent1">
                    <a:lumMod val="75000"/>
                  </a:schemeClr>
                </a:solidFill>
              </a:rPr>
              <a:t> region the objective method includes too much for our purpose.</a:t>
            </a:r>
          </a:p>
        </p:txBody>
      </p:sp>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3" name="Slide Number Placeholder 2">
            <a:extLst>
              <a:ext uri="{FF2B5EF4-FFF2-40B4-BE49-F238E27FC236}">
                <a16:creationId xmlns:a16="http://schemas.microsoft.com/office/drawing/2014/main" id="{2ECB68D4-218B-624F-8505-DA29A40BA87D}"/>
              </a:ext>
            </a:extLst>
          </p:cNvPr>
          <p:cNvSpPr>
            <a:spLocks noGrp="1"/>
          </p:cNvSpPr>
          <p:nvPr>
            <p:ph type="sldNum" sz="quarter" idx="12"/>
          </p:nvPr>
        </p:nvSpPr>
        <p:spPr/>
        <p:txBody>
          <a:bodyPr/>
          <a:lstStyle/>
          <a:p>
            <a:fld id="{024A1C96-23D4-2941-B3E9-B8048BEA7E26}" type="slidenum">
              <a:rPr lang="en-US" smtClean="0"/>
              <a:t>16</a:t>
            </a:fld>
            <a:endParaRPr lang="en-US"/>
          </a:p>
        </p:txBody>
      </p:sp>
    </p:spTree>
    <p:extLst>
      <p:ext uri="{BB962C8B-B14F-4D97-AF65-F5344CB8AC3E}">
        <p14:creationId xmlns:p14="http://schemas.microsoft.com/office/powerpoint/2010/main" val="180710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CFB5E4-13AA-DE44-9449-E76A0C332986}"/>
              </a:ext>
            </a:extLst>
          </p:cNvPr>
          <p:cNvSpPr txBox="1">
            <a:spLocks/>
          </p:cNvSpPr>
          <p:nvPr/>
        </p:nvSpPr>
        <p:spPr>
          <a:xfrm>
            <a:off x="750627" y="219058"/>
            <a:ext cx="7527960"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75000"/>
                  </a:schemeClr>
                </a:solidFill>
              </a:rPr>
              <a:t>Summary </a:t>
            </a:r>
          </a:p>
        </p:txBody>
      </p:sp>
      <p:sp>
        <p:nvSpPr>
          <p:cNvPr id="2" name="Slide Number Placeholder 1">
            <a:extLst>
              <a:ext uri="{FF2B5EF4-FFF2-40B4-BE49-F238E27FC236}">
                <a16:creationId xmlns:a16="http://schemas.microsoft.com/office/drawing/2014/main" id="{BB651C59-6408-4B4A-9F22-9F590DCB1CE7}"/>
              </a:ext>
            </a:extLst>
          </p:cNvPr>
          <p:cNvSpPr>
            <a:spLocks noGrp="1"/>
          </p:cNvSpPr>
          <p:nvPr>
            <p:ph type="sldNum" sz="quarter" idx="12"/>
          </p:nvPr>
        </p:nvSpPr>
        <p:spPr/>
        <p:txBody>
          <a:bodyPr/>
          <a:lstStyle/>
          <a:p>
            <a:fld id="{024A1C96-23D4-2941-B3E9-B8048BEA7E26}" type="slidenum">
              <a:rPr lang="en-US" smtClean="0"/>
              <a:t>17</a:t>
            </a:fld>
            <a:endParaRPr lang="en-US"/>
          </a:p>
        </p:txBody>
      </p:sp>
      <p:sp>
        <p:nvSpPr>
          <p:cNvPr id="3" name="TextBox 2">
            <a:extLst>
              <a:ext uri="{FF2B5EF4-FFF2-40B4-BE49-F238E27FC236}">
                <a16:creationId xmlns:a16="http://schemas.microsoft.com/office/drawing/2014/main" id="{4979FD97-431D-7B49-9C40-AA2DC6C55BA3}"/>
              </a:ext>
            </a:extLst>
          </p:cNvPr>
          <p:cNvSpPr txBox="1"/>
          <p:nvPr/>
        </p:nvSpPr>
        <p:spPr>
          <a:xfrm>
            <a:off x="750627" y="1887787"/>
            <a:ext cx="7928424" cy="2585323"/>
          </a:xfrm>
          <a:prstGeom prst="rect">
            <a:avLst/>
          </a:prstGeom>
          <a:noFill/>
        </p:spPr>
        <p:txBody>
          <a:bodyPr wrap="square" rtlCol="0">
            <a:spAutoFit/>
          </a:bodyPr>
          <a:lstStyle/>
          <a:p>
            <a:pPr marL="342900" indent="-342900">
              <a:buFont typeface="+mj-lt"/>
              <a:buAutoNum type="alphaLcParenR"/>
            </a:pPr>
            <a:r>
              <a:rPr lang="en-US" dirty="0">
                <a:solidFill>
                  <a:srgbClr val="26477F">
                    <a:alpha val="30980"/>
                  </a:srgbClr>
                </a:solidFill>
              </a:rPr>
              <a:t>Objective tracking of upscale growth can </a:t>
            </a:r>
            <a:r>
              <a:rPr lang="en-US" b="1" dirty="0">
                <a:solidFill>
                  <a:srgbClr val="26477F">
                    <a:alpha val="30980"/>
                  </a:srgbClr>
                </a:solidFill>
              </a:rPr>
              <a:t>work well for simple systems </a:t>
            </a:r>
            <a:r>
              <a:rPr lang="en-US" dirty="0">
                <a:solidFill>
                  <a:srgbClr val="26477F">
                    <a:alpha val="30980"/>
                  </a:srgbClr>
                </a:solidFill>
              </a:rPr>
              <a:t>but for complex systems we need further study to tune the parameters and find optimal values.</a:t>
            </a: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r>
              <a:rPr lang="en-US" b="1" dirty="0">
                <a:solidFill>
                  <a:srgbClr val="26477F">
                    <a:alpha val="30980"/>
                  </a:srgbClr>
                </a:solidFill>
              </a:rPr>
              <a:t>Rain volume is a more appropriate measure of upscale growth </a:t>
            </a:r>
            <a:r>
              <a:rPr lang="en-US" dirty="0">
                <a:solidFill>
                  <a:srgbClr val="26477F">
                    <a:alpha val="30980"/>
                  </a:srgbClr>
                </a:solidFill>
              </a:rPr>
              <a:t>than area, and is somewhat less sensitive to the minimum rain rate threshold chosen.</a:t>
            </a: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endParaRPr lang="en-US" dirty="0">
              <a:solidFill>
                <a:srgbClr val="26477F">
                  <a:alpha val="30980"/>
                </a:srgbClr>
              </a:solidFill>
            </a:endParaRPr>
          </a:p>
        </p:txBody>
      </p:sp>
    </p:spTree>
    <p:extLst>
      <p:ext uri="{BB962C8B-B14F-4D97-AF65-F5344CB8AC3E}">
        <p14:creationId xmlns:p14="http://schemas.microsoft.com/office/powerpoint/2010/main" val="267754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3">
                                            <p:txEl>
                                              <p:pRg st="0" end="0"/>
                                            </p:txEl>
                                          </p:spTgt>
                                        </p:tgtEl>
                                        <p:attrNameLst>
                                          <p:attrName>style.color</p:attrName>
                                        </p:attrNameLst>
                                      </p:cBhvr>
                                      <p:to>
                                        <a:srgbClr val="00287F"/>
                                      </p:to>
                                    </p:animClr>
                                  </p:childTnLst>
                                  <p:subTnLst>
                                    <p:animClr clrSpc="rgb" dir="cw">
                                      <p:cBhvr override="childStyle">
                                        <p:cTn dur="1" fill="hold" display="0" masterRel="nextClick" afterEffect="1"/>
                                        <p:tgtEl>
                                          <p:spTgt spid="3">
                                            <p:txEl>
                                              <p:pRg st="0" end="0"/>
                                            </p:txEl>
                                          </p:spTgt>
                                        </p:tgtEl>
                                        <p:attrNameLst>
                                          <p:attrName>ppt_c</p:attrName>
                                        </p:attrNameLst>
                                      </p:cBhvr>
                                      <p:to>
                                        <a:srgbClr val="DAE3F3"/>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 fill="hold"/>
                                        <p:tgtEl>
                                          <p:spTgt spid="3">
                                            <p:txEl>
                                              <p:pRg st="3" end="3"/>
                                            </p:txEl>
                                          </p:spTgt>
                                        </p:tgtEl>
                                        <p:attrNameLst>
                                          <p:attrName>style.color</p:attrName>
                                        </p:attrNameLst>
                                      </p:cBhvr>
                                      <p:to>
                                        <a:srgbClr val="00287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0299-890D-4640-9532-196B1F5E7B3B}"/>
              </a:ext>
            </a:extLst>
          </p:cNvPr>
          <p:cNvSpPr>
            <a:spLocks noGrp="1"/>
          </p:cNvSpPr>
          <p:nvPr>
            <p:ph type="title"/>
          </p:nvPr>
        </p:nvSpPr>
        <p:spPr>
          <a:xfrm>
            <a:off x="617075" y="2541166"/>
            <a:ext cx="7886700" cy="1325563"/>
          </a:xfrm>
        </p:spPr>
        <p:txBody>
          <a:bodyPr>
            <a:normAutofit fontScale="90000"/>
          </a:bodyPr>
          <a:lstStyle/>
          <a:p>
            <a:pPr algn="ctr"/>
            <a:r>
              <a:rPr lang="en-US" sz="4000" b="1" dirty="0">
                <a:solidFill>
                  <a:schemeClr val="accent1">
                    <a:lumMod val="50000"/>
                  </a:schemeClr>
                </a:solidFill>
              </a:rPr>
              <a:t>June 17</a:t>
            </a:r>
            <a:r>
              <a:rPr lang="en-US" sz="4000" b="1" baseline="30000" dirty="0">
                <a:solidFill>
                  <a:schemeClr val="accent1">
                    <a:lumMod val="50000"/>
                  </a:schemeClr>
                </a:solidFill>
              </a:rPr>
              <a:t>th</a:t>
            </a:r>
            <a:r>
              <a:rPr lang="en-US" sz="4000" b="1" dirty="0">
                <a:solidFill>
                  <a:schemeClr val="accent1">
                    <a:lumMod val="50000"/>
                  </a:schemeClr>
                </a:solidFill>
              </a:rPr>
              <a:t> – Upscale growth of large, complex MCS within major tropical disturbance during DC-8 mission: </a:t>
            </a:r>
            <a:br>
              <a:rPr lang="en-US" sz="4000" b="1" dirty="0">
                <a:solidFill>
                  <a:schemeClr val="accent1">
                    <a:lumMod val="50000"/>
                  </a:schemeClr>
                </a:solidFill>
              </a:rPr>
            </a:br>
            <a:r>
              <a:rPr lang="en-US" sz="4000" b="1" dirty="0">
                <a:solidFill>
                  <a:schemeClr val="accent1">
                    <a:lumMod val="50000"/>
                  </a:schemeClr>
                </a:solidFill>
              </a:rPr>
              <a:t>Many lessons learned</a:t>
            </a:r>
          </a:p>
        </p:txBody>
      </p:sp>
      <p:sp>
        <p:nvSpPr>
          <p:cNvPr id="3" name="Slide Number Placeholder 2">
            <a:extLst>
              <a:ext uri="{FF2B5EF4-FFF2-40B4-BE49-F238E27FC236}">
                <a16:creationId xmlns:a16="http://schemas.microsoft.com/office/drawing/2014/main" id="{D93217F6-DB6F-E844-B2DF-720BC4015C15}"/>
              </a:ext>
            </a:extLst>
          </p:cNvPr>
          <p:cNvSpPr>
            <a:spLocks noGrp="1"/>
          </p:cNvSpPr>
          <p:nvPr>
            <p:ph type="sldNum" sz="quarter" idx="12"/>
          </p:nvPr>
        </p:nvSpPr>
        <p:spPr/>
        <p:txBody>
          <a:bodyPr/>
          <a:lstStyle/>
          <a:p>
            <a:fld id="{024A1C96-23D4-2941-B3E9-B8048BEA7E26}" type="slidenum">
              <a:rPr lang="en-US" smtClean="0"/>
              <a:t>18</a:t>
            </a:fld>
            <a:endParaRPr lang="en-US"/>
          </a:p>
        </p:txBody>
      </p:sp>
    </p:spTree>
    <p:extLst>
      <p:ext uri="{BB962C8B-B14F-4D97-AF65-F5344CB8AC3E}">
        <p14:creationId xmlns:p14="http://schemas.microsoft.com/office/powerpoint/2010/main" val="236607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17th</a:t>
            </a:r>
            <a:r>
              <a:rPr lang="en-US" sz="2700" b="1" baseline="30000" dirty="0">
                <a:solidFill>
                  <a:schemeClr val="accent1">
                    <a:lumMod val="75000"/>
                  </a:schemeClr>
                </a:solidFill>
              </a:rPr>
              <a:t>th</a:t>
            </a:r>
            <a:r>
              <a:rPr lang="en-US" sz="2700" b="1" dirty="0">
                <a:solidFill>
                  <a:schemeClr val="accent1">
                    <a:lumMod val="75000"/>
                  </a:schemeClr>
                </a:solidFill>
              </a:rPr>
              <a:t>  - IPF Evolution - 0.5 mm Threshold</a:t>
            </a:r>
          </a:p>
        </p:txBody>
      </p:sp>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2"/>
          <a:stretch>
            <a:fillRect/>
          </a:stretch>
        </p:blipFill>
        <p:spPr>
          <a:xfrm>
            <a:off x="215200" y="1879090"/>
            <a:ext cx="4613784" cy="3189432"/>
          </a:xfrm>
          <a:prstGeom prst="rect">
            <a:avLst/>
          </a:prstGeom>
        </p:spPr>
      </p:pic>
      <p:sp>
        <p:nvSpPr>
          <p:cNvPr id="26" name="TextBox 25">
            <a:extLst>
              <a:ext uri="{FF2B5EF4-FFF2-40B4-BE49-F238E27FC236}">
                <a16:creationId xmlns:a16="http://schemas.microsoft.com/office/drawing/2014/main" id="{C3DFBECC-148B-4F4A-B0BE-46057F0AF944}"/>
              </a:ext>
            </a:extLst>
          </p:cNvPr>
          <p:cNvSpPr txBox="1"/>
          <p:nvPr/>
        </p:nvSpPr>
        <p:spPr>
          <a:xfrm>
            <a:off x="928048" y="1276300"/>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514607" y="1276300"/>
            <a:ext cx="3778156" cy="369332"/>
          </a:xfrm>
          <a:prstGeom prst="rect">
            <a:avLst/>
          </a:prstGeom>
          <a:noFill/>
        </p:spPr>
        <p:txBody>
          <a:bodyPr wrap="square" rtlCol="0">
            <a:spAutoFit/>
          </a:bodyPr>
          <a:lstStyle/>
          <a:p>
            <a:pPr algn="ctr"/>
            <a:r>
              <a:rPr lang="en-US" dirty="0"/>
              <a:t>Objective</a:t>
            </a:r>
          </a:p>
        </p:txBody>
      </p:sp>
      <p:sp>
        <p:nvSpPr>
          <p:cNvPr id="3" name="Rectangle 2">
            <a:extLst>
              <a:ext uri="{FF2B5EF4-FFF2-40B4-BE49-F238E27FC236}">
                <a16:creationId xmlns:a16="http://schemas.microsoft.com/office/drawing/2014/main" id="{8A020781-D8DF-F44D-88F1-889D7DCB96E8}"/>
              </a:ext>
            </a:extLst>
          </p:cNvPr>
          <p:cNvSpPr/>
          <p:nvPr/>
        </p:nvSpPr>
        <p:spPr>
          <a:xfrm>
            <a:off x="400816" y="5534932"/>
            <a:ext cx="8531710" cy="923330"/>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Evolution of June 17</a:t>
            </a:r>
            <a:r>
              <a:rPr lang="en-US" baseline="30000" dirty="0">
                <a:solidFill>
                  <a:schemeClr val="accent1">
                    <a:lumMod val="75000"/>
                  </a:schemeClr>
                </a:solidFill>
              </a:rPr>
              <a:t>th</a:t>
            </a:r>
            <a:r>
              <a:rPr lang="en-US" dirty="0">
                <a:solidFill>
                  <a:schemeClr val="accent1">
                    <a:lumMod val="75000"/>
                  </a:schemeClr>
                </a:solidFill>
              </a:rPr>
              <a:t> case – Upscale growth begins before aircraft arrival; but maximum growth rate is during the mission, by </a:t>
            </a:r>
            <a:r>
              <a:rPr lang="en-US" b="1" dirty="0">
                <a:solidFill>
                  <a:schemeClr val="accent1">
                    <a:lumMod val="75000"/>
                  </a:schemeClr>
                </a:solidFill>
              </a:rPr>
              <a:t>either</a:t>
            </a:r>
            <a:r>
              <a:rPr lang="en-US" dirty="0">
                <a:solidFill>
                  <a:schemeClr val="accent1">
                    <a:lumMod val="75000"/>
                  </a:schemeClr>
                </a:solidFill>
              </a:rPr>
              <a:t> method or </a:t>
            </a:r>
            <a:r>
              <a:rPr lang="en-US" b="1" dirty="0">
                <a:solidFill>
                  <a:schemeClr val="accent1">
                    <a:lumMod val="75000"/>
                  </a:schemeClr>
                </a:solidFill>
              </a:rPr>
              <a:t>any</a:t>
            </a:r>
            <a:r>
              <a:rPr lang="en-US" dirty="0">
                <a:solidFill>
                  <a:schemeClr val="accent1">
                    <a:lumMod val="75000"/>
                  </a:schemeClr>
                </a:solidFill>
              </a:rPr>
              <a:t> rain rate threshold</a:t>
            </a:r>
          </a:p>
        </p:txBody>
      </p:sp>
      <p:sp>
        <p:nvSpPr>
          <p:cNvPr id="4" name="Slide Number Placeholder 3">
            <a:extLst>
              <a:ext uri="{FF2B5EF4-FFF2-40B4-BE49-F238E27FC236}">
                <a16:creationId xmlns:a16="http://schemas.microsoft.com/office/drawing/2014/main" id="{6FB69F84-E31B-484D-892B-CFEB8E5948CF}"/>
              </a:ext>
            </a:extLst>
          </p:cNvPr>
          <p:cNvSpPr>
            <a:spLocks noGrp="1"/>
          </p:cNvSpPr>
          <p:nvPr>
            <p:ph type="sldNum" sz="quarter" idx="12"/>
          </p:nvPr>
        </p:nvSpPr>
        <p:spPr/>
        <p:txBody>
          <a:bodyPr/>
          <a:lstStyle/>
          <a:p>
            <a:fld id="{024A1C96-23D4-2941-B3E9-B8048BEA7E26}" type="slidenum">
              <a:rPr lang="en-US" smtClean="0"/>
              <a:t>19</a:t>
            </a:fld>
            <a:endParaRPr lang="en-US"/>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3"/>
          <a:stretch>
            <a:fillRect/>
          </a:stretch>
        </p:blipFill>
        <p:spPr>
          <a:xfrm>
            <a:off x="4572761" y="1879091"/>
            <a:ext cx="4613782" cy="3189431"/>
          </a:xfrm>
        </p:spPr>
      </p:pic>
    </p:spTree>
    <p:extLst>
      <p:ext uri="{BB962C8B-B14F-4D97-AF65-F5344CB8AC3E}">
        <p14:creationId xmlns:p14="http://schemas.microsoft.com/office/powerpoint/2010/main" val="96346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05869"/>
            <a:ext cx="7527960" cy="723332"/>
          </a:xfrm>
        </p:spPr>
        <p:txBody>
          <a:bodyPr>
            <a:noAutofit/>
          </a:bodyPr>
          <a:lstStyle/>
          <a:p>
            <a:pPr algn="ctr"/>
            <a:r>
              <a:rPr lang="en-US" sz="2800" b="1" dirty="0">
                <a:solidFill>
                  <a:schemeClr val="accent1">
                    <a:lumMod val="75000"/>
                  </a:schemeClr>
                </a:solidFill>
              </a:rPr>
              <a:t>OUTLINE</a:t>
            </a:r>
          </a:p>
        </p:txBody>
      </p:sp>
      <p:sp>
        <p:nvSpPr>
          <p:cNvPr id="5" name="Content Placeholder 4">
            <a:extLst>
              <a:ext uri="{FF2B5EF4-FFF2-40B4-BE49-F238E27FC236}">
                <a16:creationId xmlns:a16="http://schemas.microsoft.com/office/drawing/2014/main" id="{0CE299BC-C777-C04E-A904-243C0D0186E5}"/>
              </a:ext>
            </a:extLst>
          </p:cNvPr>
          <p:cNvSpPr>
            <a:spLocks noGrp="1"/>
          </p:cNvSpPr>
          <p:nvPr>
            <p:ph idx="1"/>
          </p:nvPr>
        </p:nvSpPr>
        <p:spPr>
          <a:xfrm>
            <a:off x="474562" y="914400"/>
            <a:ext cx="8040788" cy="5262563"/>
          </a:xfrm>
        </p:spPr>
        <p:txBody>
          <a:bodyPr>
            <a:normAutofit/>
          </a:bodyPr>
          <a:lstStyle/>
          <a:p>
            <a:endParaRPr lang="en-US" sz="2400" dirty="0">
              <a:solidFill>
                <a:schemeClr val="accent1">
                  <a:lumMod val="20000"/>
                  <a:lumOff val="80000"/>
                </a:schemeClr>
              </a:solidFill>
            </a:endParaRPr>
          </a:p>
          <a:p>
            <a:r>
              <a:rPr lang="en-US" sz="2400" dirty="0">
                <a:solidFill>
                  <a:schemeClr val="accent1">
                    <a:lumMod val="20000"/>
                    <a:lumOff val="80000"/>
                  </a:schemeClr>
                </a:solidFill>
              </a:rPr>
              <a:t>Tracking of relatively simple cases of 10 June and 11 June</a:t>
            </a:r>
          </a:p>
          <a:p>
            <a:pPr lvl="1"/>
            <a:r>
              <a:rPr lang="en-US" sz="1800" dirty="0">
                <a:solidFill>
                  <a:schemeClr val="accent1">
                    <a:lumMod val="20000"/>
                    <a:lumOff val="80000"/>
                  </a:schemeClr>
                </a:solidFill>
                <a:latin typeface="+mj-lt"/>
              </a:rPr>
              <a:t>Subjective and objective tracking algorithm results similar; acceptable</a:t>
            </a:r>
          </a:p>
          <a:p>
            <a:pPr lvl="1"/>
            <a:endParaRPr lang="en-US" sz="1800" dirty="0">
              <a:solidFill>
                <a:schemeClr val="accent1">
                  <a:lumMod val="20000"/>
                  <a:lumOff val="80000"/>
                </a:schemeClr>
              </a:solidFill>
              <a:latin typeface="+mj-lt"/>
            </a:endParaRPr>
          </a:p>
          <a:p>
            <a:endParaRPr lang="en-US" sz="2200" dirty="0">
              <a:solidFill>
                <a:schemeClr val="accent1">
                  <a:lumMod val="20000"/>
                  <a:lumOff val="80000"/>
                </a:schemeClr>
              </a:solidFill>
              <a:latin typeface="+mj-lt"/>
            </a:endParaRPr>
          </a:p>
          <a:p>
            <a:r>
              <a:rPr lang="en-US" sz="2400" dirty="0">
                <a:solidFill>
                  <a:schemeClr val="accent1">
                    <a:lumMod val="20000"/>
                    <a:lumOff val="80000"/>
                  </a:schemeClr>
                </a:solidFill>
              </a:rPr>
              <a:t>Tracking of more complex cases of 06 June and Cindy on 21 June </a:t>
            </a:r>
          </a:p>
          <a:p>
            <a:pPr lvl="1"/>
            <a:r>
              <a:rPr lang="en-US" sz="1800" dirty="0">
                <a:solidFill>
                  <a:schemeClr val="accent1">
                    <a:lumMod val="20000"/>
                    <a:lumOff val="80000"/>
                  </a:schemeClr>
                </a:solidFill>
                <a:latin typeface="+mj-lt"/>
              </a:rPr>
              <a:t>With many splits and mergers;  </a:t>
            </a:r>
          </a:p>
          <a:p>
            <a:endParaRPr lang="en-US" sz="2600" dirty="0">
              <a:solidFill>
                <a:schemeClr val="accent1">
                  <a:lumMod val="20000"/>
                  <a:lumOff val="80000"/>
                </a:schemeClr>
              </a:solidFill>
              <a:latin typeface="+mj-lt"/>
            </a:endParaRPr>
          </a:p>
          <a:p>
            <a:r>
              <a:rPr lang="en-US" sz="2400" dirty="0">
                <a:solidFill>
                  <a:schemeClr val="accent1">
                    <a:lumMod val="20000"/>
                    <a:lumOff val="80000"/>
                  </a:schemeClr>
                </a:solidFill>
              </a:rPr>
              <a:t> Case study: Upscale growth of June 17</a:t>
            </a:r>
            <a:r>
              <a:rPr lang="en-US" sz="2400" baseline="30000" dirty="0">
                <a:solidFill>
                  <a:schemeClr val="accent1">
                    <a:lumMod val="20000"/>
                    <a:lumOff val="80000"/>
                  </a:schemeClr>
                </a:solidFill>
              </a:rPr>
              <a:t>th</a:t>
            </a:r>
            <a:r>
              <a:rPr lang="en-US" sz="2400" dirty="0">
                <a:solidFill>
                  <a:schemeClr val="accent1">
                    <a:lumMod val="20000"/>
                    <a:lumOff val="80000"/>
                  </a:schemeClr>
                </a:solidFill>
              </a:rPr>
              <a:t> system in western Caribbean	</a:t>
            </a:r>
          </a:p>
          <a:p>
            <a:pPr lvl="1"/>
            <a:r>
              <a:rPr lang="en-US" sz="1800" dirty="0">
                <a:solidFill>
                  <a:schemeClr val="accent1">
                    <a:lumMod val="20000"/>
                    <a:lumOff val="80000"/>
                  </a:schemeClr>
                </a:solidFill>
                <a:latin typeface="+mj-lt"/>
              </a:rPr>
              <a:t>What is the optimal precipitation threshold?</a:t>
            </a:r>
          </a:p>
          <a:p>
            <a:pPr lvl="1"/>
            <a:r>
              <a:rPr lang="en-US" sz="1800" dirty="0">
                <a:solidFill>
                  <a:schemeClr val="accent1">
                    <a:lumMod val="20000"/>
                    <a:lumOff val="80000"/>
                  </a:schemeClr>
                </a:solidFill>
                <a:latin typeface="+mj-lt"/>
              </a:rPr>
              <a:t>Challenges and lessons learned in studying large system with a single aircraft.</a:t>
            </a:r>
          </a:p>
          <a:p>
            <a:pPr lvl="1"/>
            <a:endParaRPr lang="en-US" sz="1600" dirty="0">
              <a:solidFill>
                <a:schemeClr val="accent1">
                  <a:lumMod val="20000"/>
                  <a:lumOff val="80000"/>
                </a:schemeClr>
              </a:solidFill>
              <a:latin typeface="+mj-lt"/>
            </a:endParaRPr>
          </a:p>
        </p:txBody>
      </p:sp>
      <p:sp>
        <p:nvSpPr>
          <p:cNvPr id="3" name="Slide Number Placeholder 2">
            <a:extLst>
              <a:ext uri="{FF2B5EF4-FFF2-40B4-BE49-F238E27FC236}">
                <a16:creationId xmlns:a16="http://schemas.microsoft.com/office/drawing/2014/main" id="{8F3855AB-30F7-764F-8FB9-B61591FEDE16}"/>
              </a:ext>
            </a:extLst>
          </p:cNvPr>
          <p:cNvSpPr>
            <a:spLocks noGrp="1"/>
          </p:cNvSpPr>
          <p:nvPr>
            <p:ph type="sldNum" sz="quarter" idx="12"/>
          </p:nvPr>
        </p:nvSpPr>
        <p:spPr/>
        <p:txBody>
          <a:bodyPr/>
          <a:lstStyle/>
          <a:p>
            <a:fld id="{024A1C96-23D4-2941-B3E9-B8048BEA7E26}" type="slidenum">
              <a:rPr lang="en-US" smtClean="0"/>
              <a:t>2</a:t>
            </a:fld>
            <a:endParaRPr lang="en-US"/>
          </a:p>
        </p:txBody>
      </p:sp>
    </p:spTree>
    <p:extLst>
      <p:ext uri="{BB962C8B-B14F-4D97-AF65-F5344CB8AC3E}">
        <p14:creationId xmlns:p14="http://schemas.microsoft.com/office/powerpoint/2010/main" val="284699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5">
                                            <p:txEl>
                                              <p:pRg st="1" end="1"/>
                                            </p:txEl>
                                          </p:spTgt>
                                        </p:tgtEl>
                                        <p:attrNameLst>
                                          <p:attrName>style.color</p:attrName>
                                        </p:attrNameLst>
                                      </p:cBhvr>
                                      <p:to>
                                        <a:srgbClr val="00287F"/>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DAE3F3"/>
                                      </p:to>
                                    </p:animClr>
                                  </p:subTnLst>
                                </p:cTn>
                              </p:par>
                              <p:par>
                                <p:cTn id="7" presetID="3" presetClass="emph" presetSubtype="2" fill="hold" nodeType="withEffect">
                                  <p:stCondLst>
                                    <p:cond delay="0"/>
                                  </p:stCondLst>
                                  <p:childTnLst>
                                    <p:animClr clrSpc="rgb" dir="cw">
                                      <p:cBhvr override="childStyle">
                                        <p:cTn id="8" dur="10" fill="hold"/>
                                        <p:tgtEl>
                                          <p:spTgt spid="5">
                                            <p:txEl>
                                              <p:pRg st="2" end="2"/>
                                            </p:txEl>
                                          </p:spTgt>
                                        </p:tgtEl>
                                        <p:attrNameLst>
                                          <p:attrName>style.color</p:attrName>
                                        </p:attrNameLst>
                                      </p:cBhvr>
                                      <p:to>
                                        <a:srgbClr val="00287F"/>
                                      </p:to>
                                    </p:animClr>
                                  </p:childTnLst>
                                  <p:subTnLst>
                                    <p:animClr clrSpc="rgb" dir="cw">
                                      <p:cBhvr override="childStyle">
                                        <p:cTn dur="1" fill="hold" display="0" masterRel="nextClick" afterEffect="1"/>
                                        <p:tgtEl>
                                          <p:spTgt spid="5">
                                            <p:txEl>
                                              <p:pRg st="2" end="2"/>
                                            </p:txEl>
                                          </p:spTgt>
                                        </p:tgtEl>
                                        <p:attrNameLst>
                                          <p:attrName>ppt_c</p:attrName>
                                        </p:attrNameLst>
                                      </p:cBhvr>
                                      <p:to>
                                        <a:srgbClr val="DAE3F3"/>
                                      </p:to>
                                    </p:animClr>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10" fill="hold"/>
                                        <p:tgtEl>
                                          <p:spTgt spid="5">
                                            <p:txEl>
                                              <p:pRg st="5" end="5"/>
                                            </p:txEl>
                                          </p:spTgt>
                                        </p:tgtEl>
                                        <p:attrNameLst>
                                          <p:attrName>style.color</p:attrName>
                                        </p:attrNameLst>
                                      </p:cBhvr>
                                      <p:to>
                                        <a:srgbClr val="00287F"/>
                                      </p:to>
                                    </p:animClr>
                                  </p:childTnLst>
                                  <p:subTnLst>
                                    <p:animClr clrSpc="rgb" dir="cw">
                                      <p:cBhvr override="childStyle">
                                        <p:cTn dur="1" fill="hold" display="0" masterRel="nextClick" afterEffect="1"/>
                                        <p:tgtEl>
                                          <p:spTgt spid="5">
                                            <p:txEl>
                                              <p:pRg st="5" end="5"/>
                                            </p:txEl>
                                          </p:spTgt>
                                        </p:tgtEl>
                                        <p:attrNameLst>
                                          <p:attrName>ppt_c</p:attrName>
                                        </p:attrNameLst>
                                      </p:cBhvr>
                                      <p:to>
                                        <a:srgbClr val="DAE3F3"/>
                                      </p:to>
                                    </p:animClr>
                                  </p:subTnLst>
                                </p:cTn>
                              </p:par>
                              <p:par>
                                <p:cTn id="13" presetID="3" presetClass="emph" presetSubtype="2" fill="hold" nodeType="withEffect">
                                  <p:stCondLst>
                                    <p:cond delay="0"/>
                                  </p:stCondLst>
                                  <p:childTnLst>
                                    <p:animClr clrSpc="rgb" dir="cw">
                                      <p:cBhvr override="childStyle">
                                        <p:cTn id="14" dur="10" fill="hold"/>
                                        <p:tgtEl>
                                          <p:spTgt spid="5">
                                            <p:txEl>
                                              <p:pRg st="6" end="6"/>
                                            </p:txEl>
                                          </p:spTgt>
                                        </p:tgtEl>
                                        <p:attrNameLst>
                                          <p:attrName>style.color</p:attrName>
                                        </p:attrNameLst>
                                      </p:cBhvr>
                                      <p:to>
                                        <a:srgbClr val="00287F"/>
                                      </p:to>
                                    </p:animClr>
                                  </p:childTnLst>
                                  <p:subTnLst>
                                    <p:animClr clrSpc="rgb" dir="cw">
                                      <p:cBhvr override="childStyle">
                                        <p:cTn dur="1" fill="hold" display="0" masterRel="nextClick" afterEffect="1"/>
                                        <p:tgtEl>
                                          <p:spTgt spid="5">
                                            <p:txEl>
                                              <p:pRg st="6" end="6"/>
                                            </p:txEl>
                                          </p:spTgt>
                                        </p:tgtEl>
                                        <p:attrNameLst>
                                          <p:attrName>ppt_c</p:attrName>
                                        </p:attrNameLst>
                                      </p:cBhvr>
                                      <p:to>
                                        <a:srgbClr val="DAE3F3"/>
                                      </p:to>
                                    </p:animClr>
                                  </p:sub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 fill="hold"/>
                                        <p:tgtEl>
                                          <p:spTgt spid="5">
                                            <p:txEl>
                                              <p:pRg st="8" end="8"/>
                                            </p:txEl>
                                          </p:spTgt>
                                        </p:tgtEl>
                                        <p:attrNameLst>
                                          <p:attrName>style.color</p:attrName>
                                        </p:attrNameLst>
                                      </p:cBhvr>
                                      <p:to>
                                        <a:srgbClr val="00287F"/>
                                      </p:to>
                                    </p:animClr>
                                  </p:childTnLst>
                                </p:cTn>
                              </p:par>
                              <p:par>
                                <p:cTn id="19" presetID="3" presetClass="emph" presetSubtype="2" fill="hold" nodeType="withEffect">
                                  <p:stCondLst>
                                    <p:cond delay="0"/>
                                  </p:stCondLst>
                                  <p:childTnLst>
                                    <p:animClr clrSpc="rgb" dir="cw">
                                      <p:cBhvr override="childStyle">
                                        <p:cTn id="20" dur="10" fill="hold"/>
                                        <p:tgtEl>
                                          <p:spTgt spid="5">
                                            <p:txEl>
                                              <p:pRg st="9" end="9"/>
                                            </p:txEl>
                                          </p:spTgt>
                                        </p:tgtEl>
                                        <p:attrNameLst>
                                          <p:attrName>style.color</p:attrName>
                                        </p:attrNameLst>
                                      </p:cBhvr>
                                      <p:to>
                                        <a:srgbClr val="00287F"/>
                                      </p:to>
                                    </p:animClr>
                                  </p:childTnLst>
                                </p:cTn>
                              </p:par>
                              <p:par>
                                <p:cTn id="21" presetID="3" presetClass="emph" presetSubtype="2" fill="hold" nodeType="withEffect">
                                  <p:stCondLst>
                                    <p:cond delay="0"/>
                                  </p:stCondLst>
                                  <p:childTnLst>
                                    <p:animClr clrSpc="rgb" dir="cw">
                                      <p:cBhvr override="childStyle">
                                        <p:cTn id="22" dur="10" fill="hold"/>
                                        <p:tgtEl>
                                          <p:spTgt spid="5">
                                            <p:txEl>
                                              <p:pRg st="10" end="10"/>
                                            </p:txEl>
                                          </p:spTgt>
                                        </p:tgtEl>
                                        <p:attrNameLst>
                                          <p:attrName>style.color</p:attrName>
                                        </p:attrNameLst>
                                      </p:cBhvr>
                                      <p:to>
                                        <a:srgbClr val="00287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203204"/>
            <a:ext cx="7527960" cy="572300"/>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Large Scale Environment </a:t>
            </a:r>
            <a:br>
              <a:rPr lang="en-US" sz="2700" b="1" dirty="0">
                <a:solidFill>
                  <a:schemeClr val="accent1">
                    <a:lumMod val="75000"/>
                  </a:schemeClr>
                </a:solidFill>
              </a:rPr>
            </a:br>
            <a:endParaRPr lang="en-US" sz="2700" b="1" dirty="0">
              <a:solidFill>
                <a:schemeClr val="accent1">
                  <a:lumMod val="75000"/>
                </a:schemeClr>
              </a:solidFill>
            </a:endParaRPr>
          </a:p>
        </p:txBody>
      </p:sp>
      <p:pic>
        <p:nvPicPr>
          <p:cNvPr id="6" name="Picture 5">
            <a:extLst>
              <a:ext uri="{FF2B5EF4-FFF2-40B4-BE49-F238E27FC236}">
                <a16:creationId xmlns:a16="http://schemas.microsoft.com/office/drawing/2014/main" id="{092864E4-AB72-814D-9212-FABC3DAD77EA}"/>
              </a:ext>
            </a:extLst>
          </p:cNvPr>
          <p:cNvPicPr>
            <a:picLocks noChangeAspect="1"/>
          </p:cNvPicPr>
          <p:nvPr/>
        </p:nvPicPr>
        <p:blipFill>
          <a:blip r:embed="rId2"/>
          <a:stretch>
            <a:fillRect/>
          </a:stretch>
        </p:blipFill>
        <p:spPr>
          <a:xfrm>
            <a:off x="1681854" y="564492"/>
            <a:ext cx="6079144" cy="5334179"/>
          </a:xfrm>
          <a:prstGeom prst="rect">
            <a:avLst/>
          </a:prstGeom>
        </p:spPr>
      </p:pic>
      <p:sp>
        <p:nvSpPr>
          <p:cNvPr id="5" name="Title 1">
            <a:extLst>
              <a:ext uri="{FF2B5EF4-FFF2-40B4-BE49-F238E27FC236}">
                <a16:creationId xmlns:a16="http://schemas.microsoft.com/office/drawing/2014/main" id="{F4D3D1B2-16FC-C04A-8685-76272CAC5C95}"/>
              </a:ext>
            </a:extLst>
          </p:cNvPr>
          <p:cNvSpPr txBox="1">
            <a:spLocks/>
          </p:cNvSpPr>
          <p:nvPr/>
        </p:nvSpPr>
        <p:spPr>
          <a:xfrm>
            <a:off x="750627" y="5898671"/>
            <a:ext cx="7527960"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b="1" dirty="0">
                <a:solidFill>
                  <a:schemeClr val="accent1">
                    <a:lumMod val="75000"/>
                  </a:schemeClr>
                </a:solidFill>
              </a:rPr>
              <a:t>MCSs continually form and decay in the low-level convergent flow in the NE quadrant of the central American gyre, which has been intensifying in place for 2-3 days.  </a:t>
            </a:r>
          </a:p>
        </p:txBody>
      </p:sp>
      <p:sp>
        <p:nvSpPr>
          <p:cNvPr id="3" name="Slide Number Placeholder 2">
            <a:extLst>
              <a:ext uri="{FF2B5EF4-FFF2-40B4-BE49-F238E27FC236}">
                <a16:creationId xmlns:a16="http://schemas.microsoft.com/office/drawing/2014/main" id="{3E99FDC7-5C05-7D45-A231-95A15CA97D02}"/>
              </a:ext>
            </a:extLst>
          </p:cNvPr>
          <p:cNvSpPr>
            <a:spLocks noGrp="1"/>
          </p:cNvSpPr>
          <p:nvPr>
            <p:ph type="sldNum" sz="quarter" idx="12"/>
          </p:nvPr>
        </p:nvSpPr>
        <p:spPr/>
        <p:txBody>
          <a:bodyPr/>
          <a:lstStyle/>
          <a:p>
            <a:fld id="{024A1C96-23D4-2941-B3E9-B8048BEA7E26}" type="slidenum">
              <a:rPr lang="en-US" smtClean="0"/>
              <a:t>20</a:t>
            </a:fld>
            <a:endParaRPr lang="en-US"/>
          </a:p>
        </p:txBody>
      </p:sp>
    </p:spTree>
    <p:extLst>
      <p:ext uri="{BB962C8B-B14F-4D97-AF65-F5344CB8AC3E}">
        <p14:creationId xmlns:p14="http://schemas.microsoft.com/office/powerpoint/2010/main" val="1883809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258010" y="218692"/>
            <a:ext cx="8273700" cy="723332"/>
          </a:xfrm>
        </p:spPr>
        <p:txBody>
          <a:bodyPr>
            <a:noAutofit/>
          </a:bodyPr>
          <a:lstStyle/>
          <a:p>
            <a:pPr algn="ctr"/>
            <a:r>
              <a:rPr lang="en-US" sz="2700" b="1" dirty="0">
                <a:solidFill>
                  <a:schemeClr val="accent1">
                    <a:lumMod val="75000"/>
                  </a:schemeClr>
                </a:solidFill>
              </a:rPr>
              <a:t>June 17th</a:t>
            </a:r>
            <a:r>
              <a:rPr lang="en-US" sz="2700" b="1" baseline="30000" dirty="0">
                <a:solidFill>
                  <a:schemeClr val="accent1">
                    <a:lumMod val="75000"/>
                  </a:schemeClr>
                </a:solidFill>
              </a:rPr>
              <a:t>th</a:t>
            </a:r>
            <a:r>
              <a:rPr lang="en-US" sz="2700" b="1" dirty="0">
                <a:solidFill>
                  <a:schemeClr val="accent1">
                    <a:lumMod val="75000"/>
                  </a:schemeClr>
                </a:solidFill>
              </a:rPr>
              <a:t> IMERG PF vs GMI PF</a:t>
            </a:r>
            <a:br>
              <a:rPr lang="en-US" sz="2700" b="1" dirty="0">
                <a:solidFill>
                  <a:schemeClr val="accent1">
                    <a:lumMod val="75000"/>
                  </a:schemeClr>
                </a:solidFill>
              </a:rPr>
            </a:br>
            <a:r>
              <a:rPr lang="en-US" sz="2400" b="1" dirty="0">
                <a:solidFill>
                  <a:schemeClr val="accent1">
                    <a:lumMod val="75000"/>
                  </a:schemeClr>
                </a:solidFill>
              </a:rPr>
              <a:t>(GPM overpass covers area of interest just before DC-8 arrival) </a:t>
            </a:r>
          </a:p>
        </p:txBody>
      </p:sp>
      <p:sp>
        <p:nvSpPr>
          <p:cNvPr id="26" name="TextBox 25">
            <a:extLst>
              <a:ext uri="{FF2B5EF4-FFF2-40B4-BE49-F238E27FC236}">
                <a16:creationId xmlns:a16="http://schemas.microsoft.com/office/drawing/2014/main" id="{C3DFBECC-148B-4F4A-B0BE-46057F0AF944}"/>
              </a:ext>
            </a:extLst>
          </p:cNvPr>
          <p:cNvSpPr txBox="1"/>
          <p:nvPr/>
        </p:nvSpPr>
        <p:spPr>
          <a:xfrm>
            <a:off x="180110" y="1189216"/>
            <a:ext cx="3841880" cy="369332"/>
          </a:xfrm>
          <a:prstGeom prst="rect">
            <a:avLst/>
          </a:prstGeom>
          <a:noFill/>
        </p:spPr>
        <p:txBody>
          <a:bodyPr wrap="square" rtlCol="0">
            <a:spAutoFit/>
          </a:bodyPr>
          <a:lstStyle/>
          <a:p>
            <a:pPr algn="ctr"/>
            <a:r>
              <a:rPr lang="en-US" dirty="0"/>
              <a:t>IMERG PF with 0.1 mm/</a:t>
            </a:r>
            <a:r>
              <a:rPr lang="en-US" dirty="0" err="1"/>
              <a:t>hr</a:t>
            </a:r>
            <a:r>
              <a:rPr lang="en-US" dirty="0"/>
              <a:t>  Threshold </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308564" y="1137752"/>
            <a:ext cx="4359633" cy="369332"/>
          </a:xfrm>
          <a:prstGeom prst="rect">
            <a:avLst/>
          </a:prstGeom>
          <a:noFill/>
        </p:spPr>
        <p:txBody>
          <a:bodyPr wrap="square" rtlCol="0">
            <a:spAutoFit/>
          </a:bodyPr>
          <a:lstStyle/>
          <a:p>
            <a:pPr algn="ctr"/>
            <a:r>
              <a:rPr lang="en-US" dirty="0"/>
              <a:t>GMI PF @ 17:25 Z with 0.1 mm/</a:t>
            </a:r>
            <a:r>
              <a:rPr lang="en-US" dirty="0" err="1"/>
              <a:t>hr</a:t>
            </a:r>
            <a:r>
              <a:rPr lang="en-US" dirty="0"/>
              <a:t> Threshold</a:t>
            </a:r>
          </a:p>
        </p:txBody>
      </p:sp>
      <p:pic>
        <p:nvPicPr>
          <p:cNvPr id="29698" name="Picture 2">
            <a:extLst>
              <a:ext uri="{FF2B5EF4-FFF2-40B4-BE49-F238E27FC236}">
                <a16:creationId xmlns:a16="http://schemas.microsoft.com/office/drawing/2014/main" id="{E437B081-FDA8-394D-A876-6EE46F768991}"/>
              </a:ext>
            </a:extLst>
          </p:cNvPr>
          <p:cNvPicPr>
            <a:picLocks noChangeAspect="1" noChangeArrowheads="1"/>
          </p:cNvPicPr>
          <p:nvPr/>
        </p:nvPicPr>
        <p:blipFill>
          <a:blip r:embed="rId2"/>
          <a:stretch>
            <a:fillRect/>
          </a:stretch>
        </p:blipFill>
        <p:spPr bwMode="auto">
          <a:xfrm>
            <a:off x="39325" y="1767033"/>
            <a:ext cx="4269118" cy="413163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7FCE2CEB-1B48-9E42-9DDF-4A264BE69AC0}"/>
              </a:ext>
            </a:extLst>
          </p:cNvPr>
          <p:cNvSpPr txBox="1">
            <a:spLocks/>
          </p:cNvSpPr>
          <p:nvPr/>
        </p:nvSpPr>
        <p:spPr>
          <a:xfrm>
            <a:off x="6334533" y="5690187"/>
            <a:ext cx="2333664" cy="359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lumMod val="75000"/>
                  </a:schemeClr>
                </a:solidFill>
              </a:rPr>
              <a:t>Thanks to Dr. </a:t>
            </a:r>
            <a:r>
              <a:rPr lang="en-US" sz="1600" dirty="0" err="1">
                <a:solidFill>
                  <a:schemeClr val="accent1">
                    <a:lumMod val="75000"/>
                  </a:schemeClr>
                </a:solidFill>
              </a:rPr>
              <a:t>Chuntao</a:t>
            </a:r>
            <a:r>
              <a:rPr lang="en-US" sz="1600" dirty="0">
                <a:solidFill>
                  <a:schemeClr val="accent1">
                    <a:lumMod val="75000"/>
                  </a:schemeClr>
                </a:solidFill>
              </a:rPr>
              <a:t> Liu</a:t>
            </a:r>
          </a:p>
        </p:txBody>
      </p:sp>
      <p:pic>
        <p:nvPicPr>
          <p:cNvPr id="3" name="Picture 2">
            <a:extLst>
              <a:ext uri="{FF2B5EF4-FFF2-40B4-BE49-F238E27FC236}">
                <a16:creationId xmlns:a16="http://schemas.microsoft.com/office/drawing/2014/main" id="{58420C51-C4B2-6A44-8CEF-8010651DA342}"/>
              </a:ext>
            </a:extLst>
          </p:cNvPr>
          <p:cNvPicPr>
            <a:picLocks noChangeAspect="1"/>
          </p:cNvPicPr>
          <p:nvPr/>
        </p:nvPicPr>
        <p:blipFill>
          <a:blip r:embed="rId3"/>
          <a:stretch>
            <a:fillRect/>
          </a:stretch>
        </p:blipFill>
        <p:spPr>
          <a:xfrm>
            <a:off x="4021990" y="1767033"/>
            <a:ext cx="4906438" cy="3923154"/>
          </a:xfrm>
          <a:prstGeom prst="rect">
            <a:avLst/>
          </a:prstGeom>
        </p:spPr>
      </p:pic>
      <p:sp>
        <p:nvSpPr>
          <p:cNvPr id="14" name="Rectangle 13">
            <a:extLst>
              <a:ext uri="{FF2B5EF4-FFF2-40B4-BE49-F238E27FC236}">
                <a16:creationId xmlns:a16="http://schemas.microsoft.com/office/drawing/2014/main" id="{B234C897-700E-8643-A080-6A9DCEC5FA3E}"/>
              </a:ext>
            </a:extLst>
          </p:cNvPr>
          <p:cNvSpPr/>
          <p:nvPr/>
        </p:nvSpPr>
        <p:spPr>
          <a:xfrm>
            <a:off x="-41565" y="6088686"/>
            <a:ext cx="8531710" cy="369332"/>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As expected, IMERG is almost identical to GMI rain rates for time closest to overpass</a:t>
            </a:r>
          </a:p>
        </p:txBody>
      </p:sp>
      <p:sp>
        <p:nvSpPr>
          <p:cNvPr id="4" name="Slide Number Placeholder 3">
            <a:extLst>
              <a:ext uri="{FF2B5EF4-FFF2-40B4-BE49-F238E27FC236}">
                <a16:creationId xmlns:a16="http://schemas.microsoft.com/office/drawing/2014/main" id="{0ECC1A99-C208-294C-A437-44BC9F0F7D95}"/>
              </a:ext>
            </a:extLst>
          </p:cNvPr>
          <p:cNvSpPr>
            <a:spLocks noGrp="1"/>
          </p:cNvSpPr>
          <p:nvPr>
            <p:ph type="sldNum" sz="quarter" idx="12"/>
          </p:nvPr>
        </p:nvSpPr>
        <p:spPr/>
        <p:txBody>
          <a:bodyPr/>
          <a:lstStyle/>
          <a:p>
            <a:fld id="{024A1C96-23D4-2941-B3E9-B8048BEA7E26}" type="slidenum">
              <a:rPr lang="en-US" smtClean="0"/>
              <a:t>21</a:t>
            </a:fld>
            <a:endParaRPr lang="en-US"/>
          </a:p>
        </p:txBody>
      </p:sp>
    </p:spTree>
    <p:extLst>
      <p:ext uri="{BB962C8B-B14F-4D97-AF65-F5344CB8AC3E}">
        <p14:creationId xmlns:p14="http://schemas.microsoft.com/office/powerpoint/2010/main" val="832817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17th</a:t>
            </a:r>
            <a:r>
              <a:rPr lang="en-US" sz="2700" b="1" baseline="30000" dirty="0">
                <a:solidFill>
                  <a:schemeClr val="accent1">
                    <a:lumMod val="75000"/>
                  </a:schemeClr>
                </a:solidFill>
              </a:rPr>
              <a:t>th</a:t>
            </a:r>
            <a:r>
              <a:rPr lang="en-US" sz="2700" b="1" dirty="0">
                <a:solidFill>
                  <a:schemeClr val="accent1">
                    <a:lumMod val="75000"/>
                  </a:schemeClr>
                </a:solidFill>
              </a:rPr>
              <a:t> IMERG PF (0.3 mm/</a:t>
            </a:r>
            <a:r>
              <a:rPr lang="en-US" sz="2700" b="1" dirty="0" err="1">
                <a:solidFill>
                  <a:schemeClr val="accent1">
                    <a:lumMod val="75000"/>
                  </a:schemeClr>
                </a:solidFill>
              </a:rPr>
              <a:t>hr</a:t>
            </a:r>
            <a:r>
              <a:rPr lang="en-US" sz="2700" b="1" dirty="0">
                <a:solidFill>
                  <a:schemeClr val="accent1">
                    <a:lumMod val="75000"/>
                  </a:schemeClr>
                </a:solidFill>
              </a:rPr>
              <a:t>) vs GMI PF</a:t>
            </a:r>
          </a:p>
        </p:txBody>
      </p:sp>
      <p:sp>
        <p:nvSpPr>
          <p:cNvPr id="26" name="TextBox 25">
            <a:extLst>
              <a:ext uri="{FF2B5EF4-FFF2-40B4-BE49-F238E27FC236}">
                <a16:creationId xmlns:a16="http://schemas.microsoft.com/office/drawing/2014/main" id="{C3DFBECC-148B-4F4A-B0BE-46057F0AF944}"/>
              </a:ext>
            </a:extLst>
          </p:cNvPr>
          <p:cNvSpPr txBox="1"/>
          <p:nvPr/>
        </p:nvSpPr>
        <p:spPr>
          <a:xfrm>
            <a:off x="180110" y="1189216"/>
            <a:ext cx="3841880" cy="369332"/>
          </a:xfrm>
          <a:prstGeom prst="rect">
            <a:avLst/>
          </a:prstGeom>
          <a:noFill/>
        </p:spPr>
        <p:txBody>
          <a:bodyPr wrap="square" rtlCol="0">
            <a:spAutoFit/>
          </a:bodyPr>
          <a:lstStyle/>
          <a:p>
            <a:pPr algn="ctr"/>
            <a:r>
              <a:rPr lang="en-US" dirty="0"/>
              <a:t>IMERG PF with 0.3 mm/</a:t>
            </a:r>
            <a:r>
              <a:rPr lang="en-US" dirty="0" err="1"/>
              <a:t>hr</a:t>
            </a:r>
            <a:r>
              <a:rPr lang="en-US" dirty="0"/>
              <a:t>  Threshold </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308564" y="1137752"/>
            <a:ext cx="4359633" cy="369332"/>
          </a:xfrm>
          <a:prstGeom prst="rect">
            <a:avLst/>
          </a:prstGeom>
          <a:noFill/>
        </p:spPr>
        <p:txBody>
          <a:bodyPr wrap="square" rtlCol="0">
            <a:spAutoFit/>
          </a:bodyPr>
          <a:lstStyle/>
          <a:p>
            <a:pPr algn="ctr"/>
            <a:r>
              <a:rPr lang="en-US" dirty="0"/>
              <a:t>GMI PF @ 17:25 Z with 0.1 mm/</a:t>
            </a:r>
            <a:r>
              <a:rPr lang="en-US" dirty="0" err="1"/>
              <a:t>hr</a:t>
            </a:r>
            <a:r>
              <a:rPr lang="en-US" dirty="0"/>
              <a:t> Threshold</a:t>
            </a:r>
          </a:p>
        </p:txBody>
      </p:sp>
      <p:sp>
        <p:nvSpPr>
          <p:cNvPr id="12" name="Title 1">
            <a:extLst>
              <a:ext uri="{FF2B5EF4-FFF2-40B4-BE49-F238E27FC236}">
                <a16:creationId xmlns:a16="http://schemas.microsoft.com/office/drawing/2014/main" id="{7FCE2CEB-1B48-9E42-9DDF-4A264BE69AC0}"/>
              </a:ext>
            </a:extLst>
          </p:cNvPr>
          <p:cNvSpPr txBox="1">
            <a:spLocks/>
          </p:cNvSpPr>
          <p:nvPr/>
        </p:nvSpPr>
        <p:spPr>
          <a:xfrm>
            <a:off x="6334533" y="5690187"/>
            <a:ext cx="2333664" cy="359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lumMod val="75000"/>
                  </a:schemeClr>
                </a:solidFill>
              </a:rPr>
              <a:t>Thanks to Dr. </a:t>
            </a:r>
            <a:r>
              <a:rPr lang="en-US" sz="1600" dirty="0" err="1">
                <a:solidFill>
                  <a:schemeClr val="accent1">
                    <a:lumMod val="75000"/>
                  </a:schemeClr>
                </a:solidFill>
              </a:rPr>
              <a:t>Chuntao</a:t>
            </a:r>
            <a:r>
              <a:rPr lang="en-US" sz="1600" dirty="0">
                <a:solidFill>
                  <a:schemeClr val="accent1">
                    <a:lumMod val="75000"/>
                  </a:schemeClr>
                </a:solidFill>
              </a:rPr>
              <a:t> Liu</a:t>
            </a:r>
          </a:p>
        </p:txBody>
      </p:sp>
      <p:pic>
        <p:nvPicPr>
          <p:cNvPr id="31748" name="Picture 4">
            <a:extLst>
              <a:ext uri="{FF2B5EF4-FFF2-40B4-BE49-F238E27FC236}">
                <a16:creationId xmlns:a16="http://schemas.microsoft.com/office/drawing/2014/main" id="{8DF45B9F-3561-BE46-90EF-9F6E307F1378}"/>
              </a:ext>
            </a:extLst>
          </p:cNvPr>
          <p:cNvPicPr>
            <a:picLocks noChangeAspect="1" noChangeArrowheads="1"/>
          </p:cNvPicPr>
          <p:nvPr/>
        </p:nvPicPr>
        <p:blipFill>
          <a:blip r:embed="rId2"/>
          <a:stretch>
            <a:fillRect/>
          </a:stretch>
        </p:blipFill>
        <p:spPr bwMode="auto">
          <a:xfrm>
            <a:off x="32932" y="1767032"/>
            <a:ext cx="4269120" cy="4131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420C51-C4B2-6A44-8CEF-8010651DA342}"/>
              </a:ext>
            </a:extLst>
          </p:cNvPr>
          <p:cNvPicPr>
            <a:picLocks noChangeAspect="1"/>
          </p:cNvPicPr>
          <p:nvPr/>
        </p:nvPicPr>
        <p:blipFill>
          <a:blip r:embed="rId3"/>
          <a:stretch>
            <a:fillRect/>
          </a:stretch>
        </p:blipFill>
        <p:spPr>
          <a:xfrm>
            <a:off x="4021990" y="1767033"/>
            <a:ext cx="4906438" cy="3923154"/>
          </a:xfrm>
          <a:prstGeom prst="rect">
            <a:avLst/>
          </a:prstGeom>
        </p:spPr>
      </p:pic>
      <p:sp>
        <p:nvSpPr>
          <p:cNvPr id="11" name="Rectangle 10">
            <a:extLst>
              <a:ext uri="{FF2B5EF4-FFF2-40B4-BE49-F238E27FC236}">
                <a16:creationId xmlns:a16="http://schemas.microsoft.com/office/drawing/2014/main" id="{56DCAC39-FC3D-0348-B76C-BFC36B20F1F3}"/>
              </a:ext>
            </a:extLst>
          </p:cNvPr>
          <p:cNvSpPr/>
          <p:nvPr/>
        </p:nvSpPr>
        <p:spPr>
          <a:xfrm>
            <a:off x="0" y="5950136"/>
            <a:ext cx="8531710" cy="923330"/>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Note the change in IMERG PF boundary; change to 0.3 mm/h severs western half of precipitation area from the IPF.   For the objective method (not shown) the two areas are retained for 0.3 mm/h but severed at 0.5 mm/h minimum rain rate.</a:t>
            </a:r>
          </a:p>
        </p:txBody>
      </p:sp>
      <p:cxnSp>
        <p:nvCxnSpPr>
          <p:cNvPr id="5" name="Straight Arrow Connector 4">
            <a:extLst>
              <a:ext uri="{FF2B5EF4-FFF2-40B4-BE49-F238E27FC236}">
                <a16:creationId xmlns:a16="http://schemas.microsoft.com/office/drawing/2014/main" id="{B7CC40CC-942B-D24C-BEED-B9273312CEDE}"/>
              </a:ext>
            </a:extLst>
          </p:cNvPr>
          <p:cNvCxnSpPr>
            <a:cxnSpLocks/>
          </p:cNvCxnSpPr>
          <p:nvPr/>
        </p:nvCxnSpPr>
        <p:spPr>
          <a:xfrm flipH="1" flipV="1">
            <a:off x="1403498" y="3976578"/>
            <a:ext cx="233916" cy="19735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AFE7D27-32C8-9048-88C4-85539F017A4B}"/>
              </a:ext>
            </a:extLst>
          </p:cNvPr>
          <p:cNvSpPr>
            <a:spLocks noGrp="1"/>
          </p:cNvSpPr>
          <p:nvPr>
            <p:ph type="sldNum" sz="quarter" idx="12"/>
          </p:nvPr>
        </p:nvSpPr>
        <p:spPr/>
        <p:txBody>
          <a:bodyPr/>
          <a:lstStyle/>
          <a:p>
            <a:fld id="{024A1C96-23D4-2941-B3E9-B8048BEA7E26}" type="slidenum">
              <a:rPr lang="en-US" smtClean="0"/>
              <a:t>22</a:t>
            </a:fld>
            <a:endParaRPr lang="en-US"/>
          </a:p>
        </p:txBody>
      </p:sp>
      <p:cxnSp>
        <p:nvCxnSpPr>
          <p:cNvPr id="13" name="Straight Arrow Connector 12">
            <a:extLst>
              <a:ext uri="{FF2B5EF4-FFF2-40B4-BE49-F238E27FC236}">
                <a16:creationId xmlns:a16="http://schemas.microsoft.com/office/drawing/2014/main" id="{13CE7241-41EB-574F-9583-11ECCEE75B97}"/>
              </a:ext>
            </a:extLst>
          </p:cNvPr>
          <p:cNvCxnSpPr>
            <a:cxnSpLocks/>
          </p:cNvCxnSpPr>
          <p:nvPr/>
        </p:nvCxnSpPr>
        <p:spPr>
          <a:xfrm flipV="1">
            <a:off x="5414682" y="3191435"/>
            <a:ext cx="1073698" cy="28051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366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17th</a:t>
            </a:r>
            <a:r>
              <a:rPr lang="en-US" sz="2700" b="1" baseline="30000" dirty="0">
                <a:solidFill>
                  <a:schemeClr val="accent1">
                    <a:lumMod val="75000"/>
                  </a:schemeClr>
                </a:solidFill>
              </a:rPr>
              <a:t>th</a:t>
            </a:r>
            <a:r>
              <a:rPr lang="en-US" sz="2700" b="1" dirty="0">
                <a:solidFill>
                  <a:schemeClr val="accent1">
                    <a:lumMod val="75000"/>
                  </a:schemeClr>
                </a:solidFill>
              </a:rPr>
              <a:t> IMERG PF (0.3 mm/</a:t>
            </a:r>
            <a:r>
              <a:rPr lang="en-US" sz="2700" b="1" dirty="0" err="1">
                <a:solidFill>
                  <a:schemeClr val="accent1">
                    <a:lumMod val="75000"/>
                  </a:schemeClr>
                </a:solidFill>
              </a:rPr>
              <a:t>hr</a:t>
            </a:r>
            <a:r>
              <a:rPr lang="en-US" sz="2700" b="1" dirty="0">
                <a:solidFill>
                  <a:schemeClr val="accent1">
                    <a:lumMod val="75000"/>
                  </a:schemeClr>
                </a:solidFill>
              </a:rPr>
              <a:t>) vs GMI PF</a:t>
            </a:r>
          </a:p>
        </p:txBody>
      </p:sp>
      <p:sp>
        <p:nvSpPr>
          <p:cNvPr id="26" name="TextBox 25">
            <a:extLst>
              <a:ext uri="{FF2B5EF4-FFF2-40B4-BE49-F238E27FC236}">
                <a16:creationId xmlns:a16="http://schemas.microsoft.com/office/drawing/2014/main" id="{C3DFBECC-148B-4F4A-B0BE-46057F0AF944}"/>
              </a:ext>
            </a:extLst>
          </p:cNvPr>
          <p:cNvSpPr txBox="1"/>
          <p:nvPr/>
        </p:nvSpPr>
        <p:spPr>
          <a:xfrm>
            <a:off x="180110" y="1189216"/>
            <a:ext cx="3841880" cy="369332"/>
          </a:xfrm>
          <a:prstGeom prst="rect">
            <a:avLst/>
          </a:prstGeom>
          <a:noFill/>
        </p:spPr>
        <p:txBody>
          <a:bodyPr wrap="square" rtlCol="0">
            <a:spAutoFit/>
          </a:bodyPr>
          <a:lstStyle/>
          <a:p>
            <a:pPr algn="ctr"/>
            <a:r>
              <a:rPr lang="en-US" dirty="0"/>
              <a:t>IMERG PF with 0.3 mm/</a:t>
            </a:r>
            <a:r>
              <a:rPr lang="en-US" dirty="0" err="1"/>
              <a:t>hr</a:t>
            </a:r>
            <a:r>
              <a:rPr lang="en-US" dirty="0"/>
              <a:t>  Threshold </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308564" y="1137752"/>
            <a:ext cx="4359633" cy="369332"/>
          </a:xfrm>
          <a:prstGeom prst="rect">
            <a:avLst/>
          </a:prstGeom>
          <a:noFill/>
        </p:spPr>
        <p:txBody>
          <a:bodyPr wrap="square" rtlCol="0">
            <a:spAutoFit/>
          </a:bodyPr>
          <a:lstStyle/>
          <a:p>
            <a:pPr algn="ctr"/>
            <a:r>
              <a:rPr lang="en-US" dirty="0"/>
              <a:t>GMI PF @ 17:25 Z with 0.1 mm/</a:t>
            </a:r>
            <a:r>
              <a:rPr lang="en-US" dirty="0" err="1"/>
              <a:t>hr</a:t>
            </a:r>
            <a:r>
              <a:rPr lang="en-US" dirty="0"/>
              <a:t> Threshold</a:t>
            </a:r>
          </a:p>
        </p:txBody>
      </p:sp>
      <p:sp>
        <p:nvSpPr>
          <p:cNvPr id="12" name="Title 1">
            <a:extLst>
              <a:ext uri="{FF2B5EF4-FFF2-40B4-BE49-F238E27FC236}">
                <a16:creationId xmlns:a16="http://schemas.microsoft.com/office/drawing/2014/main" id="{7FCE2CEB-1B48-9E42-9DDF-4A264BE69AC0}"/>
              </a:ext>
            </a:extLst>
          </p:cNvPr>
          <p:cNvSpPr txBox="1">
            <a:spLocks/>
          </p:cNvSpPr>
          <p:nvPr/>
        </p:nvSpPr>
        <p:spPr>
          <a:xfrm>
            <a:off x="6334533" y="5690187"/>
            <a:ext cx="2333664" cy="359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lumMod val="75000"/>
                  </a:schemeClr>
                </a:solidFill>
              </a:rPr>
              <a:t>Thanks to Dr. </a:t>
            </a:r>
            <a:r>
              <a:rPr lang="en-US" sz="1600" dirty="0" err="1">
                <a:solidFill>
                  <a:schemeClr val="accent1">
                    <a:lumMod val="75000"/>
                  </a:schemeClr>
                </a:solidFill>
              </a:rPr>
              <a:t>Chuntao</a:t>
            </a:r>
            <a:r>
              <a:rPr lang="en-US" sz="1600" dirty="0">
                <a:solidFill>
                  <a:schemeClr val="accent1">
                    <a:lumMod val="75000"/>
                  </a:schemeClr>
                </a:solidFill>
              </a:rPr>
              <a:t> Liu</a:t>
            </a:r>
          </a:p>
        </p:txBody>
      </p:sp>
      <p:pic>
        <p:nvPicPr>
          <p:cNvPr id="31748" name="Picture 4">
            <a:extLst>
              <a:ext uri="{FF2B5EF4-FFF2-40B4-BE49-F238E27FC236}">
                <a16:creationId xmlns:a16="http://schemas.microsoft.com/office/drawing/2014/main" id="{8DF45B9F-3561-BE46-90EF-9F6E307F1378}"/>
              </a:ext>
            </a:extLst>
          </p:cNvPr>
          <p:cNvPicPr>
            <a:picLocks noChangeAspect="1" noChangeArrowheads="1"/>
          </p:cNvPicPr>
          <p:nvPr/>
        </p:nvPicPr>
        <p:blipFill>
          <a:blip r:embed="rId2"/>
          <a:stretch>
            <a:fillRect/>
          </a:stretch>
        </p:blipFill>
        <p:spPr bwMode="auto">
          <a:xfrm>
            <a:off x="32932" y="1767032"/>
            <a:ext cx="4269120" cy="4131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420C51-C4B2-6A44-8CEF-8010651DA342}"/>
              </a:ext>
            </a:extLst>
          </p:cNvPr>
          <p:cNvPicPr>
            <a:picLocks noChangeAspect="1"/>
          </p:cNvPicPr>
          <p:nvPr/>
        </p:nvPicPr>
        <p:blipFill>
          <a:blip r:embed="rId3"/>
          <a:stretch>
            <a:fillRect/>
          </a:stretch>
        </p:blipFill>
        <p:spPr>
          <a:xfrm>
            <a:off x="4021990" y="1767033"/>
            <a:ext cx="4906438" cy="3923154"/>
          </a:xfrm>
          <a:prstGeom prst="rect">
            <a:avLst/>
          </a:prstGeom>
        </p:spPr>
      </p:pic>
      <p:sp>
        <p:nvSpPr>
          <p:cNvPr id="11" name="Rectangle 10">
            <a:extLst>
              <a:ext uri="{FF2B5EF4-FFF2-40B4-BE49-F238E27FC236}">
                <a16:creationId xmlns:a16="http://schemas.microsoft.com/office/drawing/2014/main" id="{56DCAC39-FC3D-0348-B76C-BFC36B20F1F3}"/>
              </a:ext>
            </a:extLst>
          </p:cNvPr>
          <p:cNvSpPr/>
          <p:nvPr/>
        </p:nvSpPr>
        <p:spPr>
          <a:xfrm>
            <a:off x="0" y="5950136"/>
            <a:ext cx="8531710" cy="923330"/>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Note the change in IMERG PF boundary; change to 0.3 mm/h severs western half of precipitation area from the IPF.   For the objective method (not shown) the two areas are retained for 0.3 mm/h but severed at 0.5 mm/h minimum rain rate.</a:t>
            </a:r>
          </a:p>
        </p:txBody>
      </p:sp>
      <p:cxnSp>
        <p:nvCxnSpPr>
          <p:cNvPr id="5" name="Straight Arrow Connector 4">
            <a:extLst>
              <a:ext uri="{FF2B5EF4-FFF2-40B4-BE49-F238E27FC236}">
                <a16:creationId xmlns:a16="http://schemas.microsoft.com/office/drawing/2014/main" id="{B7CC40CC-942B-D24C-BEED-B9273312CEDE}"/>
              </a:ext>
            </a:extLst>
          </p:cNvPr>
          <p:cNvCxnSpPr>
            <a:cxnSpLocks/>
          </p:cNvCxnSpPr>
          <p:nvPr/>
        </p:nvCxnSpPr>
        <p:spPr>
          <a:xfrm flipH="1" flipV="1">
            <a:off x="1403498" y="3976578"/>
            <a:ext cx="233916" cy="19735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AFE7D27-32C8-9048-88C4-85539F017A4B}"/>
              </a:ext>
            </a:extLst>
          </p:cNvPr>
          <p:cNvSpPr>
            <a:spLocks noGrp="1"/>
          </p:cNvSpPr>
          <p:nvPr>
            <p:ph type="sldNum" sz="quarter" idx="12"/>
          </p:nvPr>
        </p:nvSpPr>
        <p:spPr/>
        <p:txBody>
          <a:bodyPr/>
          <a:lstStyle/>
          <a:p>
            <a:fld id="{024A1C96-23D4-2941-B3E9-B8048BEA7E26}" type="slidenum">
              <a:rPr lang="en-US" smtClean="0"/>
              <a:t>23</a:t>
            </a:fld>
            <a:endParaRPr lang="en-US"/>
          </a:p>
        </p:txBody>
      </p:sp>
      <p:cxnSp>
        <p:nvCxnSpPr>
          <p:cNvPr id="13" name="Straight Arrow Connector 12">
            <a:extLst>
              <a:ext uri="{FF2B5EF4-FFF2-40B4-BE49-F238E27FC236}">
                <a16:creationId xmlns:a16="http://schemas.microsoft.com/office/drawing/2014/main" id="{13CE7241-41EB-574F-9583-11ECCEE75B97}"/>
              </a:ext>
            </a:extLst>
          </p:cNvPr>
          <p:cNvCxnSpPr>
            <a:cxnSpLocks/>
          </p:cNvCxnSpPr>
          <p:nvPr/>
        </p:nvCxnSpPr>
        <p:spPr>
          <a:xfrm flipV="1">
            <a:off x="5414682" y="3191435"/>
            <a:ext cx="1073698" cy="28051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670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IPF Evolution - 0.5 mm Threshold Objective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89953" y="2229381"/>
            <a:ext cx="3534088" cy="2443056"/>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368692" y="1616396"/>
            <a:ext cx="5874922" cy="3669026"/>
          </a:xfrm>
          <a:prstGeom prst="rect">
            <a:avLst/>
          </a:prstGeom>
        </p:spPr>
      </p:pic>
      <p:cxnSp>
        <p:nvCxnSpPr>
          <p:cNvPr id="6" name="Straight Connector 5">
            <a:extLst>
              <a:ext uri="{FF2B5EF4-FFF2-40B4-BE49-F238E27FC236}">
                <a16:creationId xmlns:a16="http://schemas.microsoft.com/office/drawing/2014/main" id="{F794E86A-6255-2B49-9EC7-141D7CF6448F}"/>
              </a:ext>
            </a:extLst>
          </p:cNvPr>
          <p:cNvCxnSpPr>
            <a:cxnSpLocks/>
          </p:cNvCxnSpPr>
          <p:nvPr/>
        </p:nvCxnSpPr>
        <p:spPr>
          <a:xfrm flipV="1">
            <a:off x="6288498" y="3657596"/>
            <a:ext cx="0" cy="1149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93255A-AFAE-1843-8CB9-5630CEF1FCC7}"/>
              </a:ext>
            </a:extLst>
          </p:cNvPr>
          <p:cNvCxnSpPr>
            <a:cxnSpLocks/>
          </p:cNvCxnSpPr>
          <p:nvPr/>
        </p:nvCxnSpPr>
        <p:spPr>
          <a:xfrm flipH="1">
            <a:off x="3960161" y="3657596"/>
            <a:ext cx="2328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5A9736C-EBE6-7644-9367-9C4B58290653}"/>
              </a:ext>
            </a:extLst>
          </p:cNvPr>
          <p:cNvCxnSpPr>
            <a:cxnSpLocks/>
          </p:cNvCxnSpPr>
          <p:nvPr/>
        </p:nvCxnSpPr>
        <p:spPr>
          <a:xfrm flipH="1">
            <a:off x="3960161" y="4466947"/>
            <a:ext cx="23283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9E9CA9F-A040-ED4C-A647-3C57FC0BBF70}"/>
              </a:ext>
            </a:extLst>
          </p:cNvPr>
          <p:cNvSpPr/>
          <p:nvPr/>
        </p:nvSpPr>
        <p:spPr>
          <a:xfrm>
            <a:off x="189953" y="5481787"/>
            <a:ext cx="8954047" cy="1107996"/>
          </a:xfrm>
          <a:prstGeom prst="rect">
            <a:avLst/>
          </a:prstGeom>
        </p:spPr>
        <p:txBody>
          <a:bodyPr wrap="square">
            <a:spAutoFit/>
          </a:bodyPr>
          <a:lstStyle/>
          <a:p>
            <a:pPr marL="342900" indent="-342900">
              <a:buFont typeface="Arial" panose="020B0604020202020204" pitchFamily="34" charset="0"/>
              <a:buChar char="•"/>
            </a:pPr>
            <a:r>
              <a:rPr lang="en-US" b="1" dirty="0">
                <a:solidFill>
                  <a:srgbClr val="C00000"/>
                </a:solidFill>
              </a:rPr>
              <a:t>Independent of threshold choice and tracking method, there is very strong upscale growth in the specific region sampled by the DC-8 during the period from ~ 1800 – 2200 UTC</a:t>
            </a:r>
          </a:p>
          <a:p>
            <a:pPr marL="342900" indent="-342900">
              <a:buFont typeface="Arial" panose="020B0604020202020204" pitchFamily="34" charset="0"/>
              <a:buChar char="•"/>
            </a:pPr>
            <a:endParaRPr lang="en-US" baseline="3000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5D7B8A29-6E6D-BA45-AC9D-4B96ED345442}"/>
              </a:ext>
            </a:extLst>
          </p:cNvPr>
          <p:cNvSpPr>
            <a:spLocks noGrp="1"/>
          </p:cNvSpPr>
          <p:nvPr>
            <p:ph type="sldNum" sz="quarter" idx="12"/>
          </p:nvPr>
        </p:nvSpPr>
        <p:spPr/>
        <p:txBody>
          <a:bodyPr/>
          <a:lstStyle/>
          <a:p>
            <a:fld id="{024A1C96-23D4-2941-B3E9-B8048BEA7E26}" type="slidenum">
              <a:rPr lang="en-US" smtClean="0"/>
              <a:t>24</a:t>
            </a:fld>
            <a:endParaRPr lang="en-US"/>
          </a:p>
        </p:txBody>
      </p:sp>
    </p:spTree>
    <p:extLst>
      <p:ext uri="{BB962C8B-B14F-4D97-AF65-F5344CB8AC3E}">
        <p14:creationId xmlns:p14="http://schemas.microsoft.com/office/powerpoint/2010/main" val="184039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Upscale Growth during flight hours</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2"/>
          <a:stretch>
            <a:fillRect/>
          </a:stretch>
        </p:blipFill>
        <p:spPr>
          <a:xfrm>
            <a:off x="336291" y="1631664"/>
            <a:ext cx="4110077" cy="4267007"/>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3"/>
          <a:stretch>
            <a:fillRect/>
          </a:stretch>
        </p:blipFill>
        <p:spPr>
          <a:xfrm>
            <a:off x="4642513" y="1628866"/>
            <a:ext cx="4364969" cy="4224403"/>
          </a:xfrm>
          <a:prstGeom prst="rect">
            <a:avLst/>
          </a:prstGeom>
        </p:spPr>
      </p:pic>
      <p:sp>
        <p:nvSpPr>
          <p:cNvPr id="27" name="Title 1">
            <a:extLst>
              <a:ext uri="{FF2B5EF4-FFF2-40B4-BE49-F238E27FC236}">
                <a16:creationId xmlns:a16="http://schemas.microsoft.com/office/drawing/2014/main" id="{F690587B-13CE-E54E-82C7-73F115F0339E}"/>
              </a:ext>
            </a:extLst>
          </p:cNvPr>
          <p:cNvSpPr txBox="1">
            <a:spLocks/>
          </p:cNvSpPr>
          <p:nvPr/>
        </p:nvSpPr>
        <p:spPr>
          <a:xfrm>
            <a:off x="336291" y="5898671"/>
            <a:ext cx="7942296"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b="1" dirty="0">
                <a:solidFill>
                  <a:schemeClr val="accent1">
                    <a:lumMod val="75000"/>
                  </a:schemeClr>
                </a:solidFill>
              </a:rPr>
              <a:t>The area sampled during the flight fills up with convection.  </a:t>
            </a:r>
          </a:p>
        </p:txBody>
      </p:sp>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Small domain</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Larger Domain</a:t>
            </a:r>
          </a:p>
        </p:txBody>
      </p:sp>
      <p:sp>
        <p:nvSpPr>
          <p:cNvPr id="3" name="Slide Number Placeholder 2">
            <a:extLst>
              <a:ext uri="{FF2B5EF4-FFF2-40B4-BE49-F238E27FC236}">
                <a16:creationId xmlns:a16="http://schemas.microsoft.com/office/drawing/2014/main" id="{1536FBC8-0C3C-064C-9E62-0E92DBB66AEA}"/>
              </a:ext>
            </a:extLst>
          </p:cNvPr>
          <p:cNvSpPr>
            <a:spLocks noGrp="1"/>
          </p:cNvSpPr>
          <p:nvPr>
            <p:ph type="sldNum" sz="quarter" idx="12"/>
          </p:nvPr>
        </p:nvSpPr>
        <p:spPr/>
        <p:txBody>
          <a:bodyPr/>
          <a:lstStyle/>
          <a:p>
            <a:fld id="{024A1C96-23D4-2941-B3E9-B8048BEA7E26}" type="slidenum">
              <a:rPr lang="en-US" smtClean="0"/>
              <a:t>25</a:t>
            </a:fld>
            <a:endParaRPr lang="en-US"/>
          </a:p>
        </p:txBody>
      </p:sp>
    </p:spTree>
    <p:extLst>
      <p:ext uri="{BB962C8B-B14F-4D97-AF65-F5344CB8AC3E}">
        <p14:creationId xmlns:p14="http://schemas.microsoft.com/office/powerpoint/2010/main" val="1551880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6996F323-EB4C-6B42-AB41-46A17E2D4D00}"/>
              </a:ext>
            </a:extLst>
          </p:cNvPr>
          <p:cNvCxnSpPr>
            <a:cxnSpLocks/>
          </p:cNvCxnSpPr>
          <p:nvPr/>
        </p:nvCxnSpPr>
        <p:spPr>
          <a:xfrm flipH="1">
            <a:off x="3952761" y="4377841"/>
            <a:ext cx="239357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67892"/>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Closer look at the upscale growth</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83985" y="1616396"/>
            <a:ext cx="3534087" cy="3669025"/>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899620" y="1616396"/>
            <a:ext cx="4893432" cy="3669026"/>
          </a:xfrm>
          <a:prstGeom prst="rect">
            <a:avLst/>
          </a:prstGeom>
        </p:spPr>
      </p:pic>
      <p:sp>
        <p:nvSpPr>
          <p:cNvPr id="5" name="Title 1">
            <a:extLst>
              <a:ext uri="{FF2B5EF4-FFF2-40B4-BE49-F238E27FC236}">
                <a16:creationId xmlns:a16="http://schemas.microsoft.com/office/drawing/2014/main" id="{3567807C-517A-584C-B870-6FB47888D758}"/>
              </a:ext>
            </a:extLst>
          </p:cNvPr>
          <p:cNvSpPr txBox="1">
            <a:spLocks/>
          </p:cNvSpPr>
          <p:nvPr/>
        </p:nvSpPr>
        <p:spPr>
          <a:xfrm>
            <a:off x="183984" y="5489273"/>
            <a:ext cx="7920109"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b="1" dirty="0">
                <a:solidFill>
                  <a:schemeClr val="accent1">
                    <a:lumMod val="75000"/>
                  </a:schemeClr>
                </a:solidFill>
              </a:rPr>
              <a:t>APR-2: Dark red band represent surface,  wiggles show the aircraft turns.</a:t>
            </a:r>
          </a:p>
        </p:txBody>
      </p:sp>
      <p:sp>
        <p:nvSpPr>
          <p:cNvPr id="3" name="Slide Number Placeholder 2">
            <a:extLst>
              <a:ext uri="{FF2B5EF4-FFF2-40B4-BE49-F238E27FC236}">
                <a16:creationId xmlns:a16="http://schemas.microsoft.com/office/drawing/2014/main" id="{F43667F5-1822-404C-91EA-1A095307D766}"/>
              </a:ext>
            </a:extLst>
          </p:cNvPr>
          <p:cNvSpPr>
            <a:spLocks noGrp="1"/>
          </p:cNvSpPr>
          <p:nvPr>
            <p:ph type="sldNum" sz="quarter" idx="12"/>
          </p:nvPr>
        </p:nvSpPr>
        <p:spPr/>
        <p:txBody>
          <a:bodyPr/>
          <a:lstStyle/>
          <a:p>
            <a:fld id="{024A1C96-23D4-2941-B3E9-B8048BEA7E26}" type="slidenum">
              <a:rPr lang="en-US" smtClean="0"/>
              <a:t>26</a:t>
            </a:fld>
            <a:endParaRPr lang="en-US"/>
          </a:p>
        </p:txBody>
      </p:sp>
      <p:sp>
        <p:nvSpPr>
          <p:cNvPr id="8" name="TextBox 7">
            <a:extLst>
              <a:ext uri="{FF2B5EF4-FFF2-40B4-BE49-F238E27FC236}">
                <a16:creationId xmlns:a16="http://schemas.microsoft.com/office/drawing/2014/main" id="{F148E245-3C5F-7A4C-8331-2C505F694EF2}"/>
              </a:ext>
            </a:extLst>
          </p:cNvPr>
          <p:cNvSpPr txBox="1"/>
          <p:nvPr/>
        </p:nvSpPr>
        <p:spPr>
          <a:xfrm>
            <a:off x="244798" y="1245476"/>
            <a:ext cx="3108004" cy="369332"/>
          </a:xfrm>
          <a:prstGeom prst="rect">
            <a:avLst/>
          </a:prstGeom>
          <a:noFill/>
        </p:spPr>
        <p:txBody>
          <a:bodyPr wrap="square" rtlCol="0">
            <a:spAutoFit/>
          </a:bodyPr>
          <a:lstStyle/>
          <a:p>
            <a:r>
              <a:rPr lang="en-US" dirty="0"/>
              <a:t>Aircraft track and dropsondes</a:t>
            </a:r>
          </a:p>
        </p:txBody>
      </p:sp>
      <p:sp>
        <p:nvSpPr>
          <p:cNvPr id="9" name="TextBox 8">
            <a:extLst>
              <a:ext uri="{FF2B5EF4-FFF2-40B4-BE49-F238E27FC236}">
                <a16:creationId xmlns:a16="http://schemas.microsoft.com/office/drawing/2014/main" id="{5BCD719B-F7C2-5345-8C10-495DC16BBDA2}"/>
              </a:ext>
            </a:extLst>
          </p:cNvPr>
          <p:cNvSpPr txBox="1"/>
          <p:nvPr/>
        </p:nvSpPr>
        <p:spPr>
          <a:xfrm>
            <a:off x="4275223" y="1245476"/>
            <a:ext cx="3855356" cy="369333"/>
          </a:xfrm>
          <a:prstGeom prst="rect">
            <a:avLst/>
          </a:prstGeom>
          <a:noFill/>
        </p:spPr>
        <p:txBody>
          <a:bodyPr wrap="square" rtlCol="0">
            <a:spAutoFit/>
          </a:bodyPr>
          <a:lstStyle/>
          <a:p>
            <a:pPr algn="ctr"/>
            <a:r>
              <a:rPr lang="en-US" dirty="0"/>
              <a:t>APR-2</a:t>
            </a:r>
          </a:p>
        </p:txBody>
      </p:sp>
    </p:spTree>
    <p:extLst>
      <p:ext uri="{BB962C8B-B14F-4D97-AF65-F5344CB8AC3E}">
        <p14:creationId xmlns:p14="http://schemas.microsoft.com/office/powerpoint/2010/main" val="1683444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6996F323-EB4C-6B42-AB41-46A17E2D4D00}"/>
              </a:ext>
            </a:extLst>
          </p:cNvPr>
          <p:cNvCxnSpPr>
            <a:cxnSpLocks/>
          </p:cNvCxnSpPr>
          <p:nvPr/>
        </p:nvCxnSpPr>
        <p:spPr>
          <a:xfrm flipH="1">
            <a:off x="3952761" y="4377841"/>
            <a:ext cx="239357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69286"/>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Closer look at the upscale growth</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83985" y="1616396"/>
            <a:ext cx="3534087" cy="3669024"/>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899620" y="1616396"/>
            <a:ext cx="4893432" cy="3669025"/>
          </a:xfrm>
          <a:prstGeom prst="rect">
            <a:avLst/>
          </a:prstGeom>
        </p:spPr>
      </p:pic>
      <p:sp>
        <p:nvSpPr>
          <p:cNvPr id="3" name="Rectangle 2">
            <a:extLst>
              <a:ext uri="{FF2B5EF4-FFF2-40B4-BE49-F238E27FC236}">
                <a16:creationId xmlns:a16="http://schemas.microsoft.com/office/drawing/2014/main" id="{6A21D9BA-9DDC-114C-B56E-060EC89B1A61}"/>
              </a:ext>
            </a:extLst>
          </p:cNvPr>
          <p:cNvSpPr/>
          <p:nvPr/>
        </p:nvSpPr>
        <p:spPr>
          <a:xfrm>
            <a:off x="352372" y="5666272"/>
            <a:ext cx="6709594" cy="369332"/>
          </a:xfrm>
          <a:prstGeom prst="rect">
            <a:avLst/>
          </a:prstGeom>
        </p:spPr>
        <p:txBody>
          <a:bodyPr wrap="none">
            <a:spAutoFit/>
          </a:bodyPr>
          <a:lstStyle/>
          <a:p>
            <a:pPr marL="285750" indent="-285750">
              <a:buFont typeface="Arial" panose="020B0604020202020204" pitchFamily="34" charset="0"/>
              <a:buChar char="•"/>
            </a:pPr>
            <a:r>
              <a:rPr lang="en-US" dirty="0">
                <a:solidFill>
                  <a:schemeClr val="accent1">
                    <a:lumMod val="75000"/>
                  </a:schemeClr>
                </a:solidFill>
              </a:rPr>
              <a:t>Convection and stratiform precipitation filling up the sampled area</a:t>
            </a:r>
            <a:endParaRPr lang="en-US" dirty="0"/>
          </a:p>
        </p:txBody>
      </p:sp>
      <p:sp>
        <p:nvSpPr>
          <p:cNvPr id="4" name="TextBox 3">
            <a:extLst>
              <a:ext uri="{FF2B5EF4-FFF2-40B4-BE49-F238E27FC236}">
                <a16:creationId xmlns:a16="http://schemas.microsoft.com/office/drawing/2014/main" id="{74899A02-E29D-8C4D-B06E-7072BC0262B7}"/>
              </a:ext>
            </a:extLst>
          </p:cNvPr>
          <p:cNvSpPr txBox="1"/>
          <p:nvPr/>
        </p:nvSpPr>
        <p:spPr>
          <a:xfrm>
            <a:off x="244798" y="1245476"/>
            <a:ext cx="3108004" cy="369332"/>
          </a:xfrm>
          <a:prstGeom prst="rect">
            <a:avLst/>
          </a:prstGeom>
          <a:noFill/>
        </p:spPr>
        <p:txBody>
          <a:bodyPr wrap="square" rtlCol="0">
            <a:spAutoFit/>
          </a:bodyPr>
          <a:lstStyle/>
          <a:p>
            <a:r>
              <a:rPr lang="en-US" dirty="0"/>
              <a:t>Aircraft track and dropsondes</a:t>
            </a:r>
          </a:p>
        </p:txBody>
      </p:sp>
      <p:sp>
        <p:nvSpPr>
          <p:cNvPr id="8" name="TextBox 7">
            <a:extLst>
              <a:ext uri="{FF2B5EF4-FFF2-40B4-BE49-F238E27FC236}">
                <a16:creationId xmlns:a16="http://schemas.microsoft.com/office/drawing/2014/main" id="{32A206C5-8F6D-064E-BAD2-A7BB264C2A9A}"/>
              </a:ext>
            </a:extLst>
          </p:cNvPr>
          <p:cNvSpPr txBox="1"/>
          <p:nvPr/>
        </p:nvSpPr>
        <p:spPr>
          <a:xfrm>
            <a:off x="4275223" y="1245476"/>
            <a:ext cx="3855356" cy="369333"/>
          </a:xfrm>
          <a:prstGeom prst="rect">
            <a:avLst/>
          </a:prstGeom>
          <a:noFill/>
        </p:spPr>
        <p:txBody>
          <a:bodyPr wrap="square" rtlCol="0">
            <a:spAutoFit/>
          </a:bodyPr>
          <a:lstStyle/>
          <a:p>
            <a:pPr algn="ctr"/>
            <a:r>
              <a:rPr lang="en-US" dirty="0"/>
              <a:t>APR-2</a:t>
            </a:r>
          </a:p>
        </p:txBody>
      </p:sp>
      <p:sp>
        <p:nvSpPr>
          <p:cNvPr id="5" name="Slide Number Placeholder 4">
            <a:extLst>
              <a:ext uri="{FF2B5EF4-FFF2-40B4-BE49-F238E27FC236}">
                <a16:creationId xmlns:a16="http://schemas.microsoft.com/office/drawing/2014/main" id="{5FAE4FC7-5BC5-D74A-9D7F-7F530F699646}"/>
              </a:ext>
            </a:extLst>
          </p:cNvPr>
          <p:cNvSpPr>
            <a:spLocks noGrp="1"/>
          </p:cNvSpPr>
          <p:nvPr>
            <p:ph type="sldNum" sz="quarter" idx="12"/>
          </p:nvPr>
        </p:nvSpPr>
        <p:spPr/>
        <p:txBody>
          <a:bodyPr/>
          <a:lstStyle/>
          <a:p>
            <a:fld id="{024A1C96-23D4-2941-B3E9-B8048BEA7E26}" type="slidenum">
              <a:rPr lang="en-US" smtClean="0"/>
              <a:t>27</a:t>
            </a:fld>
            <a:endParaRPr lang="en-US"/>
          </a:p>
        </p:txBody>
      </p:sp>
    </p:spTree>
    <p:extLst>
      <p:ext uri="{BB962C8B-B14F-4D97-AF65-F5344CB8AC3E}">
        <p14:creationId xmlns:p14="http://schemas.microsoft.com/office/powerpoint/2010/main" val="3668429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6996F323-EB4C-6B42-AB41-46A17E2D4D00}"/>
              </a:ext>
            </a:extLst>
          </p:cNvPr>
          <p:cNvCxnSpPr>
            <a:cxnSpLocks/>
          </p:cNvCxnSpPr>
          <p:nvPr/>
        </p:nvCxnSpPr>
        <p:spPr>
          <a:xfrm flipH="1">
            <a:off x="3952761" y="4131003"/>
            <a:ext cx="239357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Dropsonde 5 &amp; 6</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37685" y="1369558"/>
            <a:ext cx="3534086" cy="3669024"/>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465742" y="1369556"/>
            <a:ext cx="2751768" cy="3669025"/>
          </a:xfrm>
          <a:prstGeom prst="rect">
            <a:avLst/>
          </a:prstGeom>
        </p:spPr>
      </p:pic>
      <p:sp>
        <p:nvSpPr>
          <p:cNvPr id="5" name="Title 1">
            <a:extLst>
              <a:ext uri="{FF2B5EF4-FFF2-40B4-BE49-F238E27FC236}">
                <a16:creationId xmlns:a16="http://schemas.microsoft.com/office/drawing/2014/main" id="{3567807C-517A-584C-B870-6FB47888D758}"/>
              </a:ext>
            </a:extLst>
          </p:cNvPr>
          <p:cNvSpPr txBox="1">
            <a:spLocks/>
          </p:cNvSpPr>
          <p:nvPr/>
        </p:nvSpPr>
        <p:spPr>
          <a:xfrm>
            <a:off x="137685" y="5363850"/>
            <a:ext cx="8855844" cy="1043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dirty="0">
                <a:solidFill>
                  <a:schemeClr val="accent1">
                    <a:lumMod val="75000"/>
                  </a:schemeClr>
                </a:solidFill>
              </a:rPr>
              <a:t>In spite of intentionally planning flight legs outside of radar echoes, the rapid upscale growth compromised obtaining good data from DAWN and dropsondes; these two </a:t>
            </a:r>
            <a:r>
              <a:rPr lang="en-US" sz="2000" dirty="0" err="1">
                <a:solidFill>
                  <a:schemeClr val="accent1">
                    <a:lumMod val="75000"/>
                  </a:schemeClr>
                </a:solidFill>
              </a:rPr>
              <a:t>sondes</a:t>
            </a:r>
            <a:r>
              <a:rPr lang="en-US" sz="2000" dirty="0">
                <a:solidFill>
                  <a:schemeClr val="accent1">
                    <a:lumMod val="75000"/>
                  </a:schemeClr>
                </a:solidFill>
              </a:rPr>
              <a:t> were the ONLY ones with good data below melting level</a:t>
            </a:r>
          </a:p>
        </p:txBody>
      </p:sp>
      <p:pic>
        <p:nvPicPr>
          <p:cNvPr id="7" name="Picture 6">
            <a:extLst>
              <a:ext uri="{FF2B5EF4-FFF2-40B4-BE49-F238E27FC236}">
                <a16:creationId xmlns:a16="http://schemas.microsoft.com/office/drawing/2014/main" id="{BC17DB21-8E54-FD45-A5B5-C93A4703B1CA}"/>
              </a:ext>
            </a:extLst>
          </p:cNvPr>
          <p:cNvPicPr>
            <a:picLocks noChangeAspect="1"/>
          </p:cNvPicPr>
          <p:nvPr/>
        </p:nvPicPr>
        <p:blipFill>
          <a:blip r:embed="rId4"/>
          <a:stretch>
            <a:fillRect/>
          </a:stretch>
        </p:blipFill>
        <p:spPr>
          <a:xfrm>
            <a:off x="6346336" y="1369557"/>
            <a:ext cx="2751768" cy="3669024"/>
          </a:xfrm>
          <a:prstGeom prst="rect">
            <a:avLst/>
          </a:prstGeom>
        </p:spPr>
      </p:pic>
      <p:sp>
        <p:nvSpPr>
          <p:cNvPr id="3" name="Slide Number Placeholder 2">
            <a:extLst>
              <a:ext uri="{FF2B5EF4-FFF2-40B4-BE49-F238E27FC236}">
                <a16:creationId xmlns:a16="http://schemas.microsoft.com/office/drawing/2014/main" id="{702D87C5-FECC-7A4C-8C7C-757485576388}"/>
              </a:ext>
            </a:extLst>
          </p:cNvPr>
          <p:cNvSpPr>
            <a:spLocks noGrp="1"/>
          </p:cNvSpPr>
          <p:nvPr>
            <p:ph type="sldNum" sz="quarter" idx="12"/>
          </p:nvPr>
        </p:nvSpPr>
        <p:spPr/>
        <p:txBody>
          <a:bodyPr/>
          <a:lstStyle/>
          <a:p>
            <a:fld id="{024A1C96-23D4-2941-B3E9-B8048BEA7E26}" type="slidenum">
              <a:rPr lang="en-US" smtClean="0"/>
              <a:t>28</a:t>
            </a:fld>
            <a:endParaRPr lang="en-US" dirty="0"/>
          </a:p>
        </p:txBody>
      </p:sp>
      <p:sp>
        <p:nvSpPr>
          <p:cNvPr id="4" name="TextBox 3">
            <a:extLst>
              <a:ext uri="{FF2B5EF4-FFF2-40B4-BE49-F238E27FC236}">
                <a16:creationId xmlns:a16="http://schemas.microsoft.com/office/drawing/2014/main" id="{2F3C85A0-68C0-4129-A210-D8CA24780F05}"/>
              </a:ext>
            </a:extLst>
          </p:cNvPr>
          <p:cNvSpPr txBox="1"/>
          <p:nvPr/>
        </p:nvSpPr>
        <p:spPr>
          <a:xfrm>
            <a:off x="5376231" y="5025295"/>
            <a:ext cx="3944039" cy="338554"/>
          </a:xfrm>
          <a:prstGeom prst="rect">
            <a:avLst/>
          </a:prstGeom>
          <a:noFill/>
        </p:spPr>
        <p:txBody>
          <a:bodyPr wrap="square" rtlCol="0">
            <a:spAutoFit/>
          </a:bodyPr>
          <a:lstStyle/>
          <a:p>
            <a:r>
              <a:rPr lang="en-US" sz="1600" dirty="0"/>
              <a:t>Thanks to Steve Greco and Mark Beaubien</a:t>
            </a:r>
          </a:p>
        </p:txBody>
      </p:sp>
    </p:spTree>
    <p:extLst>
      <p:ext uri="{BB962C8B-B14F-4D97-AF65-F5344CB8AC3E}">
        <p14:creationId xmlns:p14="http://schemas.microsoft.com/office/powerpoint/2010/main" val="1835954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CFB5E4-13AA-DE44-9449-E76A0C332986}"/>
              </a:ext>
            </a:extLst>
          </p:cNvPr>
          <p:cNvSpPr txBox="1">
            <a:spLocks/>
          </p:cNvSpPr>
          <p:nvPr/>
        </p:nvSpPr>
        <p:spPr>
          <a:xfrm>
            <a:off x="750627" y="219058"/>
            <a:ext cx="7527960"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75000"/>
                  </a:schemeClr>
                </a:solidFill>
              </a:rPr>
              <a:t>Summary</a:t>
            </a:r>
          </a:p>
        </p:txBody>
      </p:sp>
      <p:sp>
        <p:nvSpPr>
          <p:cNvPr id="2" name="Slide Number Placeholder 1">
            <a:extLst>
              <a:ext uri="{FF2B5EF4-FFF2-40B4-BE49-F238E27FC236}">
                <a16:creationId xmlns:a16="http://schemas.microsoft.com/office/drawing/2014/main" id="{BB651C59-6408-4B4A-9F22-9F590DCB1CE7}"/>
              </a:ext>
            </a:extLst>
          </p:cNvPr>
          <p:cNvSpPr>
            <a:spLocks noGrp="1"/>
          </p:cNvSpPr>
          <p:nvPr>
            <p:ph type="sldNum" sz="quarter" idx="12"/>
          </p:nvPr>
        </p:nvSpPr>
        <p:spPr/>
        <p:txBody>
          <a:bodyPr/>
          <a:lstStyle/>
          <a:p>
            <a:fld id="{024A1C96-23D4-2941-B3E9-B8048BEA7E26}" type="slidenum">
              <a:rPr lang="en-US" smtClean="0"/>
              <a:t>29</a:t>
            </a:fld>
            <a:endParaRPr lang="en-US"/>
          </a:p>
        </p:txBody>
      </p:sp>
      <p:sp>
        <p:nvSpPr>
          <p:cNvPr id="3" name="TextBox 2">
            <a:extLst>
              <a:ext uri="{FF2B5EF4-FFF2-40B4-BE49-F238E27FC236}">
                <a16:creationId xmlns:a16="http://schemas.microsoft.com/office/drawing/2014/main" id="{4979FD97-431D-7B49-9C40-AA2DC6C55BA3}"/>
              </a:ext>
            </a:extLst>
          </p:cNvPr>
          <p:cNvSpPr txBox="1"/>
          <p:nvPr/>
        </p:nvSpPr>
        <p:spPr>
          <a:xfrm>
            <a:off x="750627" y="1050878"/>
            <a:ext cx="7928424" cy="5632311"/>
          </a:xfrm>
          <a:prstGeom prst="rect">
            <a:avLst/>
          </a:prstGeom>
          <a:noFill/>
        </p:spPr>
        <p:txBody>
          <a:bodyPr wrap="square" rtlCol="0">
            <a:spAutoFit/>
          </a:bodyPr>
          <a:lstStyle/>
          <a:p>
            <a:pPr marL="342900" indent="-342900">
              <a:buFont typeface="+mj-lt"/>
              <a:buAutoNum type="alphaLcParenR"/>
            </a:pPr>
            <a:r>
              <a:rPr lang="en-US" dirty="0">
                <a:solidFill>
                  <a:srgbClr val="26477F">
                    <a:alpha val="30980"/>
                  </a:srgbClr>
                </a:solidFill>
              </a:rPr>
              <a:t>Objective tracking of upscale growth can </a:t>
            </a:r>
            <a:r>
              <a:rPr lang="en-US" b="1" dirty="0">
                <a:solidFill>
                  <a:srgbClr val="26477F">
                    <a:alpha val="30980"/>
                  </a:srgbClr>
                </a:solidFill>
              </a:rPr>
              <a:t>work well for simple systems </a:t>
            </a:r>
            <a:r>
              <a:rPr lang="en-US" dirty="0">
                <a:solidFill>
                  <a:srgbClr val="26477F">
                    <a:alpha val="30980"/>
                  </a:srgbClr>
                </a:solidFill>
              </a:rPr>
              <a:t>but for complex systems we need further study to tune the parameters.</a:t>
            </a: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r>
              <a:rPr lang="en-US" b="1" dirty="0">
                <a:solidFill>
                  <a:srgbClr val="26477F">
                    <a:alpha val="30980"/>
                  </a:srgbClr>
                </a:solidFill>
              </a:rPr>
              <a:t>Rain volume is a more appropriate measure of upscale growth </a:t>
            </a:r>
            <a:r>
              <a:rPr lang="en-US" dirty="0">
                <a:solidFill>
                  <a:srgbClr val="26477F">
                    <a:alpha val="30980"/>
                  </a:srgbClr>
                </a:solidFill>
              </a:rPr>
              <a:t>than area, and is somewhat less sensitive to the minimum rain rate threshold chosen.</a:t>
            </a: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r>
              <a:rPr lang="en-US" b="1" dirty="0">
                <a:solidFill>
                  <a:srgbClr val="26477F">
                    <a:alpha val="30980"/>
                  </a:srgbClr>
                </a:solidFill>
              </a:rPr>
              <a:t>Small, and simple MCSs are most easily studied by a single aircraft mission</a:t>
            </a:r>
            <a:r>
              <a:rPr lang="en-US" dirty="0">
                <a:solidFill>
                  <a:srgbClr val="26477F">
                    <a:alpha val="30980"/>
                  </a:srgbClr>
                </a:solidFill>
              </a:rPr>
              <a:t>, but require excellent forecasting.</a:t>
            </a: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r>
              <a:rPr lang="en-US" dirty="0">
                <a:solidFill>
                  <a:srgbClr val="26477F">
                    <a:alpha val="30980"/>
                  </a:srgbClr>
                </a:solidFill>
              </a:rPr>
              <a:t>The more </a:t>
            </a:r>
            <a:r>
              <a:rPr lang="en-US" b="1" dirty="0">
                <a:solidFill>
                  <a:srgbClr val="26477F">
                    <a:alpha val="30980"/>
                  </a:srgbClr>
                </a:solidFill>
              </a:rPr>
              <a:t>complex systems </a:t>
            </a:r>
            <a:r>
              <a:rPr lang="en-US" dirty="0">
                <a:solidFill>
                  <a:srgbClr val="26477F">
                    <a:alpha val="30980"/>
                  </a:srgbClr>
                </a:solidFill>
              </a:rPr>
              <a:t>are often associated with large synoptic scale disturbances; but their very</a:t>
            </a:r>
            <a:r>
              <a:rPr lang="en-US" b="1" dirty="0">
                <a:solidFill>
                  <a:srgbClr val="26477F">
                    <a:alpha val="30980"/>
                  </a:srgbClr>
                </a:solidFill>
              </a:rPr>
              <a:t> </a:t>
            </a:r>
            <a:r>
              <a:rPr lang="en-US" dirty="0">
                <a:solidFill>
                  <a:srgbClr val="26477F">
                    <a:alpha val="30980"/>
                  </a:srgbClr>
                </a:solidFill>
              </a:rPr>
              <a:t>size and complexity</a:t>
            </a:r>
            <a:r>
              <a:rPr lang="en-US" b="1" dirty="0">
                <a:solidFill>
                  <a:srgbClr val="26477F">
                    <a:alpha val="30980"/>
                  </a:srgbClr>
                </a:solidFill>
              </a:rPr>
              <a:t> can be a major challenge to cover with a single aircraft  </a:t>
            </a: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endParaRPr lang="en-US" dirty="0">
              <a:solidFill>
                <a:srgbClr val="26477F">
                  <a:alpha val="30980"/>
                </a:srgbClr>
              </a:solidFill>
            </a:endParaRPr>
          </a:p>
          <a:p>
            <a:pPr marL="342900" indent="-342900">
              <a:buFont typeface="+mj-lt"/>
              <a:buAutoNum type="alphaLcParenR"/>
            </a:pPr>
            <a:r>
              <a:rPr lang="en-US" dirty="0">
                <a:solidFill>
                  <a:srgbClr val="26477F">
                    <a:alpha val="30980"/>
                  </a:srgbClr>
                </a:solidFill>
              </a:rPr>
              <a:t>Among the lessons learned during CPEX:  For large MCSs it may be necessary to </a:t>
            </a:r>
            <a:r>
              <a:rPr lang="en-US" b="1" dirty="0">
                <a:solidFill>
                  <a:srgbClr val="26477F">
                    <a:alpha val="30980"/>
                  </a:srgbClr>
                </a:solidFill>
              </a:rPr>
              <a:t>choose between sampling the interior convection, or obtaining environmental data</a:t>
            </a:r>
            <a:endParaRPr lang="en-US" b="1" dirty="0"/>
          </a:p>
        </p:txBody>
      </p:sp>
    </p:spTree>
    <p:extLst>
      <p:ext uri="{BB962C8B-B14F-4D97-AF65-F5344CB8AC3E}">
        <p14:creationId xmlns:p14="http://schemas.microsoft.com/office/powerpoint/2010/main" val="33273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3">
                                            <p:txEl>
                                              <p:pRg st="0" end="0"/>
                                            </p:txEl>
                                          </p:spTgt>
                                        </p:tgtEl>
                                        <p:attrNameLst>
                                          <p:attrName>style.color</p:attrName>
                                        </p:attrNameLst>
                                      </p:cBhvr>
                                      <p:to>
                                        <a:srgbClr val="00287F"/>
                                      </p:to>
                                    </p:animClr>
                                  </p:childTnLst>
                                  <p:subTnLst>
                                    <p:animClr clrSpc="rgb" dir="cw">
                                      <p:cBhvr override="childStyle">
                                        <p:cTn dur="1" fill="hold" display="0" masterRel="nextClick" afterEffect="1"/>
                                        <p:tgtEl>
                                          <p:spTgt spid="3">
                                            <p:txEl>
                                              <p:pRg st="0" end="0"/>
                                            </p:txEl>
                                          </p:spTgt>
                                        </p:tgtEl>
                                        <p:attrNameLst>
                                          <p:attrName>ppt_c</p:attrName>
                                        </p:attrNameLst>
                                      </p:cBhvr>
                                      <p:to>
                                        <a:srgbClr val="DAE3F3"/>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 fill="hold"/>
                                        <p:tgtEl>
                                          <p:spTgt spid="3">
                                            <p:txEl>
                                              <p:pRg st="3" end="3"/>
                                            </p:txEl>
                                          </p:spTgt>
                                        </p:tgtEl>
                                        <p:attrNameLst>
                                          <p:attrName>style.color</p:attrName>
                                        </p:attrNameLst>
                                      </p:cBhvr>
                                      <p:to>
                                        <a:srgbClr val="00287F"/>
                                      </p:to>
                                    </p:animClr>
                                  </p:childTnLst>
                                  <p:subTnLst>
                                    <p:animClr clrSpc="rgb" dir="cw">
                                      <p:cBhvr override="childStyle">
                                        <p:cTn dur="1" fill="hold" display="0" masterRel="nextClick" afterEffect="1"/>
                                        <p:tgtEl>
                                          <p:spTgt spid="3">
                                            <p:txEl>
                                              <p:pRg st="3" end="3"/>
                                            </p:txEl>
                                          </p:spTgt>
                                        </p:tgtEl>
                                        <p:attrNameLst>
                                          <p:attrName>ppt_c</p:attrName>
                                        </p:attrNameLst>
                                      </p:cBhvr>
                                      <p:to>
                                        <a:srgbClr val="DAE3F3"/>
                                      </p:to>
                                    </p:animClr>
                                  </p:sub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 fill="hold"/>
                                        <p:tgtEl>
                                          <p:spTgt spid="3">
                                            <p:txEl>
                                              <p:pRg st="6" end="6"/>
                                            </p:txEl>
                                          </p:spTgt>
                                        </p:tgtEl>
                                        <p:attrNameLst>
                                          <p:attrName>style.color</p:attrName>
                                        </p:attrNameLst>
                                      </p:cBhvr>
                                      <p:to>
                                        <a:srgbClr val="00287F"/>
                                      </p:to>
                                    </p:animClr>
                                  </p:childTnLst>
                                  <p:subTnLst>
                                    <p:animClr clrSpc="rgb" dir="cw">
                                      <p:cBhvr override="childStyle">
                                        <p:cTn dur="1" fill="hold" display="0" masterRel="nextClick" afterEffect="1"/>
                                        <p:tgtEl>
                                          <p:spTgt spid="3">
                                            <p:txEl>
                                              <p:pRg st="6" end="6"/>
                                            </p:txEl>
                                          </p:spTgt>
                                        </p:tgtEl>
                                        <p:attrNameLst>
                                          <p:attrName>ppt_c</p:attrName>
                                        </p:attrNameLst>
                                      </p:cBhvr>
                                      <p:to>
                                        <a:srgbClr val="DAE3F3"/>
                                      </p:to>
                                    </p:animClr>
                                  </p:sub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 fill="hold"/>
                                        <p:tgtEl>
                                          <p:spTgt spid="3">
                                            <p:txEl>
                                              <p:pRg st="9" end="9"/>
                                            </p:txEl>
                                          </p:spTgt>
                                        </p:tgtEl>
                                        <p:attrNameLst>
                                          <p:attrName>style.color</p:attrName>
                                        </p:attrNameLst>
                                      </p:cBhvr>
                                      <p:to>
                                        <a:srgbClr val="00287F"/>
                                      </p:to>
                                    </p:animClr>
                                  </p:childTnLst>
                                  <p:subTnLst>
                                    <p:animClr clrSpc="rgb" dir="cw">
                                      <p:cBhvr override="childStyle">
                                        <p:cTn dur="1" fill="hold" display="0" masterRel="nextClick" afterEffect="1"/>
                                        <p:tgtEl>
                                          <p:spTgt spid="3">
                                            <p:txEl>
                                              <p:pRg st="9" end="9"/>
                                            </p:txEl>
                                          </p:spTgt>
                                        </p:tgtEl>
                                        <p:attrNameLst>
                                          <p:attrName>ppt_c</p:attrName>
                                        </p:attrNameLst>
                                      </p:cBhvr>
                                      <p:to>
                                        <a:srgbClr val="DAE3F3"/>
                                      </p:to>
                                    </p:animClr>
                                  </p:sub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10" fill="hold"/>
                                        <p:tgtEl>
                                          <p:spTgt spid="3">
                                            <p:txEl>
                                              <p:pRg st="12" end="12"/>
                                            </p:txEl>
                                          </p:spTgt>
                                        </p:tgtEl>
                                        <p:attrNameLst>
                                          <p:attrName>style.color</p:attrName>
                                        </p:attrNameLst>
                                      </p:cBhvr>
                                      <p:to>
                                        <a:srgbClr val="00287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05869"/>
            <a:ext cx="7527960" cy="723332"/>
          </a:xfrm>
        </p:spPr>
        <p:txBody>
          <a:bodyPr>
            <a:noAutofit/>
          </a:bodyPr>
          <a:lstStyle/>
          <a:p>
            <a:pPr algn="ctr"/>
            <a:r>
              <a:rPr lang="en-US" sz="2800" b="1" dirty="0">
                <a:solidFill>
                  <a:schemeClr val="accent1">
                    <a:lumMod val="75000"/>
                  </a:schemeClr>
                </a:solidFill>
              </a:rPr>
              <a:t> Tracking Methods</a:t>
            </a:r>
          </a:p>
        </p:txBody>
      </p:sp>
      <p:sp>
        <p:nvSpPr>
          <p:cNvPr id="5" name="Content Placeholder 4">
            <a:extLst>
              <a:ext uri="{FF2B5EF4-FFF2-40B4-BE49-F238E27FC236}">
                <a16:creationId xmlns:a16="http://schemas.microsoft.com/office/drawing/2014/main" id="{0CE299BC-C777-C04E-A904-243C0D0186E5}"/>
              </a:ext>
            </a:extLst>
          </p:cNvPr>
          <p:cNvSpPr>
            <a:spLocks noGrp="1"/>
          </p:cNvSpPr>
          <p:nvPr>
            <p:ph idx="1"/>
          </p:nvPr>
        </p:nvSpPr>
        <p:spPr>
          <a:xfrm>
            <a:off x="474562" y="914400"/>
            <a:ext cx="8040788" cy="5262563"/>
          </a:xfrm>
        </p:spPr>
        <p:txBody>
          <a:bodyPr>
            <a:normAutofit/>
          </a:bodyPr>
          <a:lstStyle/>
          <a:p>
            <a:r>
              <a:rPr lang="en-US" dirty="0"/>
              <a:t>Subjective Method:</a:t>
            </a:r>
          </a:p>
          <a:p>
            <a:pPr lvl="1"/>
            <a:r>
              <a:rPr lang="en-US" sz="1800" dirty="0">
                <a:solidFill>
                  <a:schemeClr val="accent1">
                    <a:lumMod val="75000"/>
                  </a:schemeClr>
                </a:solidFill>
                <a:latin typeface="+mj-lt"/>
              </a:rPr>
              <a:t>IMERG precipitation feature (IPF)  defined as contiguous precipitation area; </a:t>
            </a:r>
          </a:p>
          <a:p>
            <a:pPr lvl="1"/>
            <a:r>
              <a:rPr lang="en-US" sz="1800" dirty="0">
                <a:solidFill>
                  <a:schemeClr val="accent1">
                    <a:lumMod val="75000"/>
                  </a:schemeClr>
                </a:solidFill>
                <a:latin typeface="+mj-lt"/>
              </a:rPr>
              <a:t>Track forward and backward in time to select, subjectively, the specific area of greatest interest for upscale growth of a large MCS</a:t>
            </a:r>
          </a:p>
          <a:p>
            <a:pPr lvl="1"/>
            <a:endParaRPr lang="en-US" sz="1800" dirty="0">
              <a:solidFill>
                <a:schemeClr val="accent1">
                  <a:lumMod val="75000"/>
                </a:schemeClr>
              </a:solidFill>
            </a:endParaRPr>
          </a:p>
          <a:p>
            <a:pPr marL="0" indent="0">
              <a:buNone/>
            </a:pPr>
            <a:endParaRPr lang="en-US" dirty="0"/>
          </a:p>
        </p:txBody>
      </p:sp>
      <p:pic>
        <p:nvPicPr>
          <p:cNvPr id="4" name="Picture 3">
            <a:extLst>
              <a:ext uri="{FF2B5EF4-FFF2-40B4-BE49-F238E27FC236}">
                <a16:creationId xmlns:a16="http://schemas.microsoft.com/office/drawing/2014/main" id="{C444C3CF-356A-AA4D-ABCB-179B11935587}"/>
              </a:ext>
            </a:extLst>
          </p:cNvPr>
          <p:cNvPicPr>
            <a:picLocks noChangeAspect="1"/>
          </p:cNvPicPr>
          <p:nvPr/>
        </p:nvPicPr>
        <p:blipFill>
          <a:blip r:embed="rId3"/>
          <a:stretch>
            <a:fillRect/>
          </a:stretch>
        </p:blipFill>
        <p:spPr>
          <a:xfrm>
            <a:off x="2829224" y="2718297"/>
            <a:ext cx="3331464" cy="3458666"/>
          </a:xfrm>
          <a:prstGeom prst="rect">
            <a:avLst/>
          </a:prstGeom>
        </p:spPr>
      </p:pic>
      <p:sp>
        <p:nvSpPr>
          <p:cNvPr id="3" name="Slide Number Placeholder 2">
            <a:extLst>
              <a:ext uri="{FF2B5EF4-FFF2-40B4-BE49-F238E27FC236}">
                <a16:creationId xmlns:a16="http://schemas.microsoft.com/office/drawing/2014/main" id="{23F3644E-3E77-7340-B001-182AC2B775CC}"/>
              </a:ext>
            </a:extLst>
          </p:cNvPr>
          <p:cNvSpPr>
            <a:spLocks noGrp="1"/>
          </p:cNvSpPr>
          <p:nvPr>
            <p:ph type="sldNum" sz="quarter" idx="12"/>
          </p:nvPr>
        </p:nvSpPr>
        <p:spPr/>
        <p:txBody>
          <a:bodyPr/>
          <a:lstStyle/>
          <a:p>
            <a:fld id="{024A1C96-23D4-2941-B3E9-B8048BEA7E26}" type="slidenum">
              <a:rPr lang="en-US" smtClean="0"/>
              <a:t>3</a:t>
            </a:fld>
            <a:endParaRPr lang="en-US"/>
          </a:p>
        </p:txBody>
      </p:sp>
    </p:spTree>
    <p:extLst>
      <p:ext uri="{BB962C8B-B14F-4D97-AF65-F5344CB8AC3E}">
        <p14:creationId xmlns:p14="http://schemas.microsoft.com/office/powerpoint/2010/main" val="423016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0299-890D-4640-9532-196B1F5E7B3B}"/>
              </a:ext>
            </a:extLst>
          </p:cNvPr>
          <p:cNvSpPr>
            <a:spLocks noGrp="1"/>
          </p:cNvSpPr>
          <p:nvPr>
            <p:ph type="title"/>
          </p:nvPr>
        </p:nvSpPr>
        <p:spPr>
          <a:xfrm>
            <a:off x="617075" y="2541166"/>
            <a:ext cx="7886700" cy="1325563"/>
          </a:xfrm>
        </p:spPr>
        <p:txBody>
          <a:bodyPr>
            <a:normAutofit fontScale="90000"/>
          </a:bodyPr>
          <a:lstStyle/>
          <a:p>
            <a:pPr algn="ctr"/>
            <a:r>
              <a:rPr lang="en-US" dirty="0"/>
              <a:t>Thank You!</a:t>
            </a:r>
            <a:br>
              <a:rPr lang="en-US" dirty="0"/>
            </a:br>
            <a:r>
              <a:rPr lang="en-US" dirty="0"/>
              <a:t>Comments and questions welcome</a:t>
            </a:r>
          </a:p>
        </p:txBody>
      </p:sp>
      <p:sp>
        <p:nvSpPr>
          <p:cNvPr id="3" name="Slide Number Placeholder 2">
            <a:extLst>
              <a:ext uri="{FF2B5EF4-FFF2-40B4-BE49-F238E27FC236}">
                <a16:creationId xmlns:a16="http://schemas.microsoft.com/office/drawing/2014/main" id="{067D233F-A662-BA47-A2C2-11F9B032478C}"/>
              </a:ext>
            </a:extLst>
          </p:cNvPr>
          <p:cNvSpPr>
            <a:spLocks noGrp="1"/>
          </p:cNvSpPr>
          <p:nvPr>
            <p:ph type="sldNum" sz="quarter" idx="12"/>
          </p:nvPr>
        </p:nvSpPr>
        <p:spPr/>
        <p:txBody>
          <a:bodyPr/>
          <a:lstStyle/>
          <a:p>
            <a:fld id="{024A1C96-23D4-2941-B3E9-B8048BEA7E26}" type="slidenum">
              <a:rPr lang="en-US" smtClean="0"/>
              <a:t>30</a:t>
            </a:fld>
            <a:endParaRPr lang="en-US"/>
          </a:p>
        </p:txBody>
      </p:sp>
      <p:pic>
        <p:nvPicPr>
          <p:cNvPr id="4" name="Picture 3">
            <a:extLst>
              <a:ext uri="{FF2B5EF4-FFF2-40B4-BE49-F238E27FC236}">
                <a16:creationId xmlns:a16="http://schemas.microsoft.com/office/drawing/2014/main" id="{E1451AE7-8312-1D43-886A-9CB2C8723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1354"/>
            <a:ext cx="9144636" cy="1083020"/>
          </a:xfrm>
          <a:prstGeom prst="rect">
            <a:avLst/>
          </a:prstGeom>
        </p:spPr>
      </p:pic>
    </p:spTree>
    <p:extLst>
      <p:ext uri="{BB962C8B-B14F-4D97-AF65-F5344CB8AC3E}">
        <p14:creationId xmlns:p14="http://schemas.microsoft.com/office/powerpoint/2010/main" val="1941368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0299-890D-4640-9532-196B1F5E7B3B}"/>
              </a:ext>
            </a:extLst>
          </p:cNvPr>
          <p:cNvSpPr>
            <a:spLocks noGrp="1"/>
          </p:cNvSpPr>
          <p:nvPr>
            <p:ph type="title"/>
          </p:nvPr>
        </p:nvSpPr>
        <p:spPr>
          <a:xfrm>
            <a:off x="617075" y="2541166"/>
            <a:ext cx="7886700" cy="1325563"/>
          </a:xfrm>
        </p:spPr>
        <p:txBody>
          <a:bodyPr/>
          <a:lstStyle/>
          <a:p>
            <a:pPr algn="ctr"/>
            <a:r>
              <a:rPr lang="en-US" dirty="0"/>
              <a:t>Extras!</a:t>
            </a:r>
          </a:p>
        </p:txBody>
      </p:sp>
      <p:sp>
        <p:nvSpPr>
          <p:cNvPr id="3" name="Slide Number Placeholder 2">
            <a:extLst>
              <a:ext uri="{FF2B5EF4-FFF2-40B4-BE49-F238E27FC236}">
                <a16:creationId xmlns:a16="http://schemas.microsoft.com/office/drawing/2014/main" id="{07FF2A15-C34C-3F45-9076-05AD4E29B685}"/>
              </a:ext>
            </a:extLst>
          </p:cNvPr>
          <p:cNvSpPr>
            <a:spLocks noGrp="1"/>
          </p:cNvSpPr>
          <p:nvPr>
            <p:ph type="sldNum" sz="quarter" idx="12"/>
          </p:nvPr>
        </p:nvSpPr>
        <p:spPr/>
        <p:txBody>
          <a:bodyPr/>
          <a:lstStyle/>
          <a:p>
            <a:fld id="{024A1C96-23D4-2941-B3E9-B8048BEA7E26}" type="slidenum">
              <a:rPr lang="en-US" smtClean="0"/>
              <a:t>31</a:t>
            </a:fld>
            <a:endParaRPr lang="en-US"/>
          </a:p>
        </p:txBody>
      </p:sp>
    </p:spTree>
    <p:extLst>
      <p:ext uri="{BB962C8B-B14F-4D97-AF65-F5344CB8AC3E}">
        <p14:creationId xmlns:p14="http://schemas.microsoft.com/office/powerpoint/2010/main" val="3853306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5"/>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Upscale Growth during flight hours</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2"/>
          <a:stretch>
            <a:fillRect/>
          </a:stretch>
        </p:blipFill>
        <p:spPr>
          <a:xfrm>
            <a:off x="4203510" y="1706627"/>
            <a:ext cx="5231436" cy="3616405"/>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3"/>
          <a:stretch>
            <a:fillRect/>
          </a:stretch>
        </p:blipFill>
        <p:spPr>
          <a:xfrm>
            <a:off x="450244" y="1690635"/>
            <a:ext cx="3753266" cy="3632398"/>
          </a:xfrm>
          <a:prstGeom prst="rect">
            <a:avLst/>
          </a:prstGeom>
        </p:spPr>
      </p:pic>
      <p:sp>
        <p:nvSpPr>
          <p:cNvPr id="27" name="Title 1">
            <a:extLst>
              <a:ext uri="{FF2B5EF4-FFF2-40B4-BE49-F238E27FC236}">
                <a16:creationId xmlns:a16="http://schemas.microsoft.com/office/drawing/2014/main" id="{F690587B-13CE-E54E-82C7-73F115F0339E}"/>
              </a:ext>
            </a:extLst>
          </p:cNvPr>
          <p:cNvSpPr txBox="1">
            <a:spLocks/>
          </p:cNvSpPr>
          <p:nvPr/>
        </p:nvSpPr>
        <p:spPr>
          <a:xfrm>
            <a:off x="614149" y="5898671"/>
            <a:ext cx="7664438"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accent1">
                    <a:lumMod val="75000"/>
                  </a:schemeClr>
                </a:solidFill>
              </a:rPr>
              <a:t>C:</a:t>
            </a:r>
          </a:p>
        </p:txBody>
      </p:sp>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3" name="Slide Number Placeholder 2">
            <a:extLst>
              <a:ext uri="{FF2B5EF4-FFF2-40B4-BE49-F238E27FC236}">
                <a16:creationId xmlns:a16="http://schemas.microsoft.com/office/drawing/2014/main" id="{3BDD82B3-482E-2746-8E37-DE64DABCABB8}"/>
              </a:ext>
            </a:extLst>
          </p:cNvPr>
          <p:cNvSpPr>
            <a:spLocks noGrp="1"/>
          </p:cNvSpPr>
          <p:nvPr>
            <p:ph type="sldNum" sz="quarter" idx="12"/>
          </p:nvPr>
        </p:nvSpPr>
        <p:spPr/>
        <p:txBody>
          <a:bodyPr/>
          <a:lstStyle/>
          <a:p>
            <a:fld id="{024A1C96-23D4-2941-B3E9-B8048BEA7E26}" type="slidenum">
              <a:rPr lang="en-US" smtClean="0"/>
              <a:t>32</a:t>
            </a:fld>
            <a:endParaRPr lang="en-US"/>
          </a:p>
        </p:txBody>
      </p:sp>
    </p:spTree>
    <p:extLst>
      <p:ext uri="{BB962C8B-B14F-4D97-AF65-F5344CB8AC3E}">
        <p14:creationId xmlns:p14="http://schemas.microsoft.com/office/powerpoint/2010/main" val="183304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10</a:t>
            </a:r>
            <a:r>
              <a:rPr lang="en-US" sz="2700" b="1" baseline="30000" dirty="0">
                <a:solidFill>
                  <a:schemeClr val="accent1">
                    <a:lumMod val="75000"/>
                  </a:schemeClr>
                </a:solidFill>
              </a:rPr>
              <a:t>th</a:t>
            </a:r>
            <a:r>
              <a:rPr lang="en-US" sz="2700" b="1" dirty="0">
                <a:solidFill>
                  <a:schemeClr val="accent1">
                    <a:lumMod val="75000"/>
                  </a:schemeClr>
                </a:solidFill>
              </a:rPr>
              <a:t>  - IPF Evolution - 0.3 mm Threshold Subjective Method</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2"/>
          <a:stretch>
            <a:fillRect/>
          </a:stretch>
        </p:blipFill>
        <p:spPr>
          <a:xfrm>
            <a:off x="4464880" y="1558548"/>
            <a:ext cx="4558513" cy="3896573"/>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3"/>
          <a:stretch>
            <a:fillRect/>
          </a:stretch>
        </p:blipFill>
        <p:spPr>
          <a:xfrm>
            <a:off x="450244" y="1558548"/>
            <a:ext cx="3753266" cy="3896573"/>
          </a:xfrm>
          <a:prstGeom prst="rect">
            <a:avLst/>
          </a:prstGeom>
        </p:spPr>
      </p:pic>
      <p:sp>
        <p:nvSpPr>
          <p:cNvPr id="27" name="Title 1">
            <a:extLst>
              <a:ext uri="{FF2B5EF4-FFF2-40B4-BE49-F238E27FC236}">
                <a16:creationId xmlns:a16="http://schemas.microsoft.com/office/drawing/2014/main" id="{F690587B-13CE-E54E-82C7-73F115F0339E}"/>
              </a:ext>
            </a:extLst>
          </p:cNvPr>
          <p:cNvSpPr txBox="1">
            <a:spLocks/>
          </p:cNvSpPr>
          <p:nvPr/>
        </p:nvSpPr>
        <p:spPr>
          <a:xfrm>
            <a:off x="614149" y="5898671"/>
            <a:ext cx="7664438"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accent1">
                    <a:lumMod val="75000"/>
                  </a:schemeClr>
                </a:solidFill>
              </a:rPr>
              <a:t>C:</a:t>
            </a:r>
          </a:p>
        </p:txBody>
      </p:sp>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3" name="Slide Number Placeholder 2">
            <a:extLst>
              <a:ext uri="{FF2B5EF4-FFF2-40B4-BE49-F238E27FC236}">
                <a16:creationId xmlns:a16="http://schemas.microsoft.com/office/drawing/2014/main" id="{3CE7EC6A-E9AE-964D-A586-6388CCAE04A1}"/>
              </a:ext>
            </a:extLst>
          </p:cNvPr>
          <p:cNvSpPr>
            <a:spLocks noGrp="1"/>
          </p:cNvSpPr>
          <p:nvPr>
            <p:ph type="sldNum" sz="quarter" idx="12"/>
          </p:nvPr>
        </p:nvSpPr>
        <p:spPr/>
        <p:txBody>
          <a:bodyPr/>
          <a:lstStyle/>
          <a:p>
            <a:fld id="{024A1C96-23D4-2941-B3E9-B8048BEA7E26}" type="slidenum">
              <a:rPr lang="en-US" smtClean="0"/>
              <a:t>33</a:t>
            </a:fld>
            <a:endParaRPr lang="en-US"/>
          </a:p>
        </p:txBody>
      </p:sp>
    </p:spTree>
    <p:extLst>
      <p:ext uri="{BB962C8B-B14F-4D97-AF65-F5344CB8AC3E}">
        <p14:creationId xmlns:p14="http://schemas.microsoft.com/office/powerpoint/2010/main" val="2232782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740137-0141-AF43-A106-F76D0CC63B2F}"/>
              </a:ext>
            </a:extLst>
          </p:cNvPr>
          <p:cNvPicPr>
            <a:picLocks noChangeAspect="1"/>
          </p:cNvPicPr>
          <p:nvPr/>
        </p:nvPicPr>
        <p:blipFill>
          <a:blip r:embed="rId2"/>
          <a:stretch>
            <a:fillRect/>
          </a:stretch>
        </p:blipFill>
        <p:spPr>
          <a:xfrm>
            <a:off x="0" y="1832992"/>
            <a:ext cx="3295501" cy="3189374"/>
          </a:xfrm>
          <a:prstGeom prst="rect">
            <a:avLst/>
          </a:prstGeom>
        </p:spPr>
      </p:pic>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214877"/>
            <a:ext cx="7527960" cy="723332"/>
          </a:xfrm>
        </p:spPr>
        <p:txBody>
          <a:bodyPr>
            <a:noAutofit/>
          </a:bodyPr>
          <a:lstStyle/>
          <a:p>
            <a:pPr algn="ctr"/>
            <a:r>
              <a:rPr lang="en-US" sz="2700" b="1" dirty="0">
                <a:solidFill>
                  <a:schemeClr val="accent1">
                    <a:lumMod val="75000"/>
                  </a:schemeClr>
                </a:solidFill>
              </a:rPr>
              <a:t>June 17th</a:t>
            </a:r>
            <a:r>
              <a:rPr lang="en-US" sz="2700" b="1" baseline="30000" dirty="0">
                <a:solidFill>
                  <a:schemeClr val="accent1">
                    <a:lumMod val="75000"/>
                  </a:schemeClr>
                </a:solidFill>
              </a:rPr>
              <a:t>th</a:t>
            </a:r>
            <a:r>
              <a:rPr lang="en-US" sz="2700" b="1" dirty="0">
                <a:solidFill>
                  <a:schemeClr val="accent1">
                    <a:lumMod val="75000"/>
                  </a:schemeClr>
                </a:solidFill>
              </a:rPr>
              <a:t>  - IPF Evolution - Subjective</a:t>
            </a:r>
            <a:br>
              <a:rPr lang="en-US" sz="2700" b="1" dirty="0">
                <a:solidFill>
                  <a:schemeClr val="accent1">
                    <a:lumMod val="75000"/>
                  </a:schemeClr>
                </a:solidFill>
              </a:rPr>
            </a:br>
            <a:r>
              <a:rPr lang="en-US" sz="2700" b="1" dirty="0">
                <a:solidFill>
                  <a:schemeClr val="accent1">
                    <a:lumMod val="75000"/>
                  </a:schemeClr>
                </a:solidFill>
              </a:rPr>
              <a:t>What is the optimal Precipitation Threshold?</a:t>
            </a:r>
          </a:p>
        </p:txBody>
      </p:sp>
      <p:sp>
        <p:nvSpPr>
          <p:cNvPr id="26" name="TextBox 25">
            <a:extLst>
              <a:ext uri="{FF2B5EF4-FFF2-40B4-BE49-F238E27FC236}">
                <a16:creationId xmlns:a16="http://schemas.microsoft.com/office/drawing/2014/main" id="{C3DFBECC-148B-4F4A-B0BE-46057F0AF944}"/>
              </a:ext>
            </a:extLst>
          </p:cNvPr>
          <p:cNvSpPr txBox="1"/>
          <p:nvPr/>
        </p:nvSpPr>
        <p:spPr>
          <a:xfrm>
            <a:off x="0" y="1442061"/>
            <a:ext cx="2840182" cy="369332"/>
          </a:xfrm>
          <a:prstGeom prst="rect">
            <a:avLst/>
          </a:prstGeom>
          <a:noFill/>
        </p:spPr>
        <p:txBody>
          <a:bodyPr wrap="square" rtlCol="0">
            <a:spAutoFit/>
          </a:bodyPr>
          <a:lstStyle/>
          <a:p>
            <a:pPr algn="ctr"/>
            <a:r>
              <a:rPr lang="en-US" dirty="0"/>
              <a:t>0.1 mm/</a:t>
            </a:r>
            <a:r>
              <a:rPr lang="en-US" dirty="0" err="1"/>
              <a:t>hr</a:t>
            </a:r>
            <a:endParaRPr lang="en-US" dirty="0"/>
          </a:p>
        </p:txBody>
      </p:sp>
      <p:pic>
        <p:nvPicPr>
          <p:cNvPr id="8" name="Picture 7">
            <a:extLst>
              <a:ext uri="{FF2B5EF4-FFF2-40B4-BE49-F238E27FC236}">
                <a16:creationId xmlns:a16="http://schemas.microsoft.com/office/drawing/2014/main" id="{63DE5FEC-5ACC-A84C-AF68-906CCAA9EDFA}"/>
              </a:ext>
            </a:extLst>
          </p:cNvPr>
          <p:cNvPicPr>
            <a:picLocks noChangeAspect="1"/>
          </p:cNvPicPr>
          <p:nvPr/>
        </p:nvPicPr>
        <p:blipFill>
          <a:blip r:embed="rId3"/>
          <a:stretch>
            <a:fillRect/>
          </a:stretch>
        </p:blipFill>
        <p:spPr>
          <a:xfrm>
            <a:off x="3079136" y="1832992"/>
            <a:ext cx="3225650" cy="3121773"/>
          </a:xfrm>
          <a:prstGeom prst="rect">
            <a:avLst/>
          </a:prstGeom>
        </p:spPr>
      </p:pic>
      <p:pic>
        <p:nvPicPr>
          <p:cNvPr id="10" name="Picture 9">
            <a:extLst>
              <a:ext uri="{FF2B5EF4-FFF2-40B4-BE49-F238E27FC236}">
                <a16:creationId xmlns:a16="http://schemas.microsoft.com/office/drawing/2014/main" id="{6ACB9925-F8B0-9849-B47D-50A9415606BA}"/>
              </a:ext>
            </a:extLst>
          </p:cNvPr>
          <p:cNvPicPr>
            <a:picLocks noChangeAspect="1"/>
          </p:cNvPicPr>
          <p:nvPr/>
        </p:nvPicPr>
        <p:blipFill>
          <a:blip r:embed="rId4"/>
          <a:stretch>
            <a:fillRect/>
          </a:stretch>
        </p:blipFill>
        <p:spPr>
          <a:xfrm>
            <a:off x="6088420" y="1816554"/>
            <a:ext cx="3259619" cy="3154648"/>
          </a:xfrm>
          <a:prstGeom prst="rect">
            <a:avLst/>
          </a:prstGeom>
        </p:spPr>
      </p:pic>
      <p:sp>
        <p:nvSpPr>
          <p:cNvPr id="16" name="TextBox 15">
            <a:extLst>
              <a:ext uri="{FF2B5EF4-FFF2-40B4-BE49-F238E27FC236}">
                <a16:creationId xmlns:a16="http://schemas.microsoft.com/office/drawing/2014/main" id="{3AD7AB3A-4941-BC46-9D52-16514ABFD803}"/>
              </a:ext>
            </a:extLst>
          </p:cNvPr>
          <p:cNvSpPr txBox="1"/>
          <p:nvPr/>
        </p:nvSpPr>
        <p:spPr>
          <a:xfrm>
            <a:off x="3079136" y="1442061"/>
            <a:ext cx="2840182" cy="369332"/>
          </a:xfrm>
          <a:prstGeom prst="rect">
            <a:avLst/>
          </a:prstGeom>
          <a:noFill/>
        </p:spPr>
        <p:txBody>
          <a:bodyPr wrap="square" rtlCol="0">
            <a:spAutoFit/>
          </a:bodyPr>
          <a:lstStyle/>
          <a:p>
            <a:pPr algn="ctr"/>
            <a:r>
              <a:rPr lang="en-US" dirty="0"/>
              <a:t>0.3 mm/</a:t>
            </a:r>
            <a:r>
              <a:rPr lang="en-US" dirty="0" err="1"/>
              <a:t>hr</a:t>
            </a:r>
            <a:endParaRPr lang="en-US" dirty="0"/>
          </a:p>
        </p:txBody>
      </p:sp>
      <p:sp>
        <p:nvSpPr>
          <p:cNvPr id="17" name="TextBox 16">
            <a:extLst>
              <a:ext uri="{FF2B5EF4-FFF2-40B4-BE49-F238E27FC236}">
                <a16:creationId xmlns:a16="http://schemas.microsoft.com/office/drawing/2014/main" id="{6C2C0A91-31FD-7D44-8025-E2285DD79339}"/>
              </a:ext>
            </a:extLst>
          </p:cNvPr>
          <p:cNvSpPr txBox="1"/>
          <p:nvPr/>
        </p:nvSpPr>
        <p:spPr>
          <a:xfrm>
            <a:off x="6088420" y="1442061"/>
            <a:ext cx="2840182" cy="369332"/>
          </a:xfrm>
          <a:prstGeom prst="rect">
            <a:avLst/>
          </a:prstGeom>
          <a:noFill/>
        </p:spPr>
        <p:txBody>
          <a:bodyPr wrap="square" rtlCol="0">
            <a:spAutoFit/>
          </a:bodyPr>
          <a:lstStyle/>
          <a:p>
            <a:pPr algn="ctr"/>
            <a:r>
              <a:rPr lang="en-US" dirty="0"/>
              <a:t>0.5 mm/</a:t>
            </a:r>
            <a:r>
              <a:rPr lang="en-US" dirty="0" err="1"/>
              <a:t>hr</a:t>
            </a:r>
            <a:endParaRPr lang="en-US" dirty="0"/>
          </a:p>
        </p:txBody>
      </p:sp>
      <p:sp>
        <p:nvSpPr>
          <p:cNvPr id="20" name="Rectangle 19">
            <a:extLst>
              <a:ext uri="{FF2B5EF4-FFF2-40B4-BE49-F238E27FC236}">
                <a16:creationId xmlns:a16="http://schemas.microsoft.com/office/drawing/2014/main" id="{9224AE3D-E569-E043-A02F-45111DDE7590}"/>
              </a:ext>
            </a:extLst>
          </p:cNvPr>
          <p:cNvSpPr/>
          <p:nvPr/>
        </p:nvSpPr>
        <p:spPr>
          <a:xfrm>
            <a:off x="0" y="5496653"/>
            <a:ext cx="8531710" cy="646331"/>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Different threshold, create different IPF area/rain volume, because the light precipitation connects the moderate/high  precipitating area.</a:t>
            </a:r>
          </a:p>
        </p:txBody>
      </p:sp>
      <p:sp>
        <p:nvSpPr>
          <p:cNvPr id="3" name="Slide Number Placeholder 2">
            <a:extLst>
              <a:ext uri="{FF2B5EF4-FFF2-40B4-BE49-F238E27FC236}">
                <a16:creationId xmlns:a16="http://schemas.microsoft.com/office/drawing/2014/main" id="{25B8267D-4D70-BE46-A050-041EB45BF502}"/>
              </a:ext>
            </a:extLst>
          </p:cNvPr>
          <p:cNvSpPr>
            <a:spLocks noGrp="1"/>
          </p:cNvSpPr>
          <p:nvPr>
            <p:ph type="sldNum" sz="quarter" idx="12"/>
          </p:nvPr>
        </p:nvSpPr>
        <p:spPr/>
        <p:txBody>
          <a:bodyPr/>
          <a:lstStyle/>
          <a:p>
            <a:fld id="{024A1C96-23D4-2941-B3E9-B8048BEA7E26}" type="slidenum">
              <a:rPr lang="en-US" smtClean="0"/>
              <a:t>34</a:t>
            </a:fld>
            <a:endParaRPr lang="en-US"/>
          </a:p>
        </p:txBody>
      </p:sp>
    </p:spTree>
    <p:extLst>
      <p:ext uri="{BB962C8B-B14F-4D97-AF65-F5344CB8AC3E}">
        <p14:creationId xmlns:p14="http://schemas.microsoft.com/office/powerpoint/2010/main" val="1901109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740137-0141-AF43-A106-F76D0CC63B2F}"/>
              </a:ext>
            </a:extLst>
          </p:cNvPr>
          <p:cNvPicPr>
            <a:picLocks noChangeAspect="1"/>
          </p:cNvPicPr>
          <p:nvPr/>
        </p:nvPicPr>
        <p:blipFill>
          <a:blip r:embed="rId2"/>
          <a:stretch>
            <a:fillRect/>
          </a:stretch>
        </p:blipFill>
        <p:spPr>
          <a:xfrm>
            <a:off x="0" y="2718106"/>
            <a:ext cx="3295501" cy="2278124"/>
          </a:xfrm>
          <a:prstGeom prst="rect">
            <a:avLst/>
          </a:prstGeom>
        </p:spPr>
      </p:pic>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214877"/>
            <a:ext cx="7527960" cy="723332"/>
          </a:xfrm>
        </p:spPr>
        <p:txBody>
          <a:bodyPr>
            <a:noAutofit/>
          </a:bodyPr>
          <a:lstStyle/>
          <a:p>
            <a:pPr algn="ctr"/>
            <a:r>
              <a:rPr lang="en-US" sz="2700" b="1" dirty="0">
                <a:solidFill>
                  <a:schemeClr val="accent1">
                    <a:lumMod val="75000"/>
                  </a:schemeClr>
                </a:solidFill>
              </a:rPr>
              <a:t>June 17th</a:t>
            </a:r>
            <a:r>
              <a:rPr lang="en-US" sz="2700" b="1" baseline="30000" dirty="0">
                <a:solidFill>
                  <a:schemeClr val="accent1">
                    <a:lumMod val="75000"/>
                  </a:schemeClr>
                </a:solidFill>
              </a:rPr>
              <a:t>th</a:t>
            </a:r>
            <a:r>
              <a:rPr lang="en-US" sz="2700" b="1" dirty="0">
                <a:solidFill>
                  <a:schemeClr val="accent1">
                    <a:lumMod val="75000"/>
                  </a:schemeClr>
                </a:solidFill>
              </a:rPr>
              <a:t>  - IPF Evolution - Objective</a:t>
            </a:r>
            <a:br>
              <a:rPr lang="en-US" sz="2700" b="1" dirty="0">
                <a:solidFill>
                  <a:schemeClr val="accent1">
                    <a:lumMod val="75000"/>
                  </a:schemeClr>
                </a:solidFill>
              </a:rPr>
            </a:br>
            <a:r>
              <a:rPr lang="en-US" sz="2700" b="1" dirty="0">
                <a:solidFill>
                  <a:schemeClr val="accent1">
                    <a:lumMod val="75000"/>
                  </a:schemeClr>
                </a:solidFill>
              </a:rPr>
              <a:t>What is the optimal Precipitation Threshold?</a:t>
            </a:r>
          </a:p>
        </p:txBody>
      </p:sp>
      <p:sp>
        <p:nvSpPr>
          <p:cNvPr id="26" name="TextBox 25">
            <a:extLst>
              <a:ext uri="{FF2B5EF4-FFF2-40B4-BE49-F238E27FC236}">
                <a16:creationId xmlns:a16="http://schemas.microsoft.com/office/drawing/2014/main" id="{C3DFBECC-148B-4F4A-B0BE-46057F0AF944}"/>
              </a:ext>
            </a:extLst>
          </p:cNvPr>
          <p:cNvSpPr txBox="1"/>
          <p:nvPr/>
        </p:nvSpPr>
        <p:spPr>
          <a:xfrm>
            <a:off x="0" y="2240882"/>
            <a:ext cx="2840182" cy="369332"/>
          </a:xfrm>
          <a:prstGeom prst="rect">
            <a:avLst/>
          </a:prstGeom>
          <a:noFill/>
        </p:spPr>
        <p:txBody>
          <a:bodyPr wrap="square" rtlCol="0">
            <a:spAutoFit/>
          </a:bodyPr>
          <a:lstStyle/>
          <a:p>
            <a:pPr algn="ctr"/>
            <a:r>
              <a:rPr lang="en-US" dirty="0"/>
              <a:t>0.3 mm/</a:t>
            </a:r>
            <a:r>
              <a:rPr lang="en-US" dirty="0" err="1"/>
              <a:t>hr</a:t>
            </a:r>
            <a:endParaRPr lang="en-US" dirty="0"/>
          </a:p>
        </p:txBody>
      </p:sp>
      <p:pic>
        <p:nvPicPr>
          <p:cNvPr id="8" name="Picture 7">
            <a:extLst>
              <a:ext uri="{FF2B5EF4-FFF2-40B4-BE49-F238E27FC236}">
                <a16:creationId xmlns:a16="http://schemas.microsoft.com/office/drawing/2014/main" id="{63DE5FEC-5ACC-A84C-AF68-906CCAA9EDFA}"/>
              </a:ext>
            </a:extLst>
          </p:cNvPr>
          <p:cNvPicPr>
            <a:picLocks noChangeAspect="1"/>
          </p:cNvPicPr>
          <p:nvPr/>
        </p:nvPicPr>
        <p:blipFill>
          <a:blip r:embed="rId3"/>
          <a:stretch>
            <a:fillRect/>
          </a:stretch>
        </p:blipFill>
        <p:spPr>
          <a:xfrm>
            <a:off x="3079136" y="2708449"/>
            <a:ext cx="3225650" cy="2229837"/>
          </a:xfrm>
          <a:prstGeom prst="rect">
            <a:avLst/>
          </a:prstGeom>
        </p:spPr>
      </p:pic>
      <p:pic>
        <p:nvPicPr>
          <p:cNvPr id="10" name="Picture 9">
            <a:extLst>
              <a:ext uri="{FF2B5EF4-FFF2-40B4-BE49-F238E27FC236}">
                <a16:creationId xmlns:a16="http://schemas.microsoft.com/office/drawing/2014/main" id="{6ACB9925-F8B0-9849-B47D-50A9415606BA}"/>
              </a:ext>
            </a:extLst>
          </p:cNvPr>
          <p:cNvPicPr>
            <a:picLocks noChangeAspect="1"/>
          </p:cNvPicPr>
          <p:nvPr/>
        </p:nvPicPr>
        <p:blipFill>
          <a:blip r:embed="rId4"/>
          <a:stretch>
            <a:fillRect/>
          </a:stretch>
        </p:blipFill>
        <p:spPr>
          <a:xfrm>
            <a:off x="6088420" y="2696707"/>
            <a:ext cx="3259619" cy="2253320"/>
          </a:xfrm>
          <a:prstGeom prst="rect">
            <a:avLst/>
          </a:prstGeom>
        </p:spPr>
      </p:pic>
      <p:sp>
        <p:nvSpPr>
          <p:cNvPr id="16" name="TextBox 15">
            <a:extLst>
              <a:ext uri="{FF2B5EF4-FFF2-40B4-BE49-F238E27FC236}">
                <a16:creationId xmlns:a16="http://schemas.microsoft.com/office/drawing/2014/main" id="{3AD7AB3A-4941-BC46-9D52-16514ABFD803}"/>
              </a:ext>
            </a:extLst>
          </p:cNvPr>
          <p:cNvSpPr txBox="1"/>
          <p:nvPr/>
        </p:nvSpPr>
        <p:spPr>
          <a:xfrm>
            <a:off x="3094516" y="2240882"/>
            <a:ext cx="2840182" cy="369332"/>
          </a:xfrm>
          <a:prstGeom prst="rect">
            <a:avLst/>
          </a:prstGeom>
          <a:noFill/>
        </p:spPr>
        <p:txBody>
          <a:bodyPr wrap="square" rtlCol="0">
            <a:spAutoFit/>
          </a:bodyPr>
          <a:lstStyle/>
          <a:p>
            <a:pPr algn="ctr"/>
            <a:r>
              <a:rPr lang="en-US" dirty="0"/>
              <a:t>0.5 mm/</a:t>
            </a:r>
            <a:r>
              <a:rPr lang="en-US" dirty="0" err="1"/>
              <a:t>hr</a:t>
            </a:r>
            <a:endParaRPr lang="en-US" dirty="0"/>
          </a:p>
        </p:txBody>
      </p:sp>
      <p:sp>
        <p:nvSpPr>
          <p:cNvPr id="17" name="TextBox 16">
            <a:extLst>
              <a:ext uri="{FF2B5EF4-FFF2-40B4-BE49-F238E27FC236}">
                <a16:creationId xmlns:a16="http://schemas.microsoft.com/office/drawing/2014/main" id="{6C2C0A91-31FD-7D44-8025-E2285DD79339}"/>
              </a:ext>
            </a:extLst>
          </p:cNvPr>
          <p:cNvSpPr txBox="1"/>
          <p:nvPr/>
        </p:nvSpPr>
        <p:spPr>
          <a:xfrm>
            <a:off x="6088420" y="2245555"/>
            <a:ext cx="2840182" cy="369332"/>
          </a:xfrm>
          <a:prstGeom prst="rect">
            <a:avLst/>
          </a:prstGeom>
          <a:noFill/>
        </p:spPr>
        <p:txBody>
          <a:bodyPr wrap="square" rtlCol="0">
            <a:spAutoFit/>
          </a:bodyPr>
          <a:lstStyle/>
          <a:p>
            <a:pPr algn="ctr"/>
            <a:r>
              <a:rPr lang="en-US" dirty="0"/>
              <a:t>1.0 mm/</a:t>
            </a:r>
            <a:r>
              <a:rPr lang="en-US" dirty="0" err="1"/>
              <a:t>hr</a:t>
            </a:r>
            <a:endParaRPr lang="en-US" dirty="0"/>
          </a:p>
        </p:txBody>
      </p:sp>
      <p:sp>
        <p:nvSpPr>
          <p:cNvPr id="11" name="Rectangle 10">
            <a:extLst>
              <a:ext uri="{FF2B5EF4-FFF2-40B4-BE49-F238E27FC236}">
                <a16:creationId xmlns:a16="http://schemas.microsoft.com/office/drawing/2014/main" id="{553C5391-7F53-AD4E-98F5-8E9800009F78}"/>
              </a:ext>
            </a:extLst>
          </p:cNvPr>
          <p:cNvSpPr/>
          <p:nvPr/>
        </p:nvSpPr>
        <p:spPr>
          <a:xfrm>
            <a:off x="0" y="5496653"/>
            <a:ext cx="8531710" cy="646331"/>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Different threshold, create different IPF area/rain volume, because the light precipitation connects the moderate/high  precipitating area.</a:t>
            </a:r>
          </a:p>
        </p:txBody>
      </p:sp>
      <p:sp>
        <p:nvSpPr>
          <p:cNvPr id="3" name="Slide Number Placeholder 2">
            <a:extLst>
              <a:ext uri="{FF2B5EF4-FFF2-40B4-BE49-F238E27FC236}">
                <a16:creationId xmlns:a16="http://schemas.microsoft.com/office/drawing/2014/main" id="{642AEC3D-69F0-5647-937F-FBD3C19F7682}"/>
              </a:ext>
            </a:extLst>
          </p:cNvPr>
          <p:cNvSpPr>
            <a:spLocks noGrp="1"/>
          </p:cNvSpPr>
          <p:nvPr>
            <p:ph type="sldNum" sz="quarter" idx="12"/>
          </p:nvPr>
        </p:nvSpPr>
        <p:spPr/>
        <p:txBody>
          <a:bodyPr/>
          <a:lstStyle/>
          <a:p>
            <a:fld id="{024A1C96-23D4-2941-B3E9-B8048BEA7E26}" type="slidenum">
              <a:rPr lang="en-US" smtClean="0"/>
              <a:t>35</a:t>
            </a:fld>
            <a:endParaRPr lang="en-US"/>
          </a:p>
        </p:txBody>
      </p:sp>
    </p:spTree>
    <p:extLst>
      <p:ext uri="{BB962C8B-B14F-4D97-AF65-F5344CB8AC3E}">
        <p14:creationId xmlns:p14="http://schemas.microsoft.com/office/powerpoint/2010/main" val="3024505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203204"/>
            <a:ext cx="7527960" cy="572300"/>
          </a:xfrm>
        </p:spPr>
        <p:txBody>
          <a:bodyPr>
            <a:noAutofit/>
          </a:bodyPr>
          <a:lstStyle/>
          <a:p>
            <a:pPr algn="ctr"/>
            <a:r>
              <a:rPr lang="en-US" sz="2700" b="1" dirty="0">
                <a:solidFill>
                  <a:schemeClr val="accent1">
                    <a:lumMod val="75000"/>
                  </a:schemeClr>
                </a:solidFill>
              </a:rPr>
              <a:t>June 15</a:t>
            </a:r>
            <a:r>
              <a:rPr lang="en-US" sz="2700" b="1" baseline="30000" dirty="0">
                <a:solidFill>
                  <a:schemeClr val="accent1">
                    <a:lumMod val="75000"/>
                  </a:schemeClr>
                </a:solidFill>
              </a:rPr>
              <a:t>th</a:t>
            </a:r>
            <a:r>
              <a:rPr lang="en-US" sz="2700" b="1" dirty="0">
                <a:solidFill>
                  <a:schemeClr val="accent1">
                    <a:lumMod val="75000"/>
                  </a:schemeClr>
                </a:solidFill>
              </a:rPr>
              <a:t>  - Synoptic Conditions </a:t>
            </a:r>
            <a:br>
              <a:rPr lang="en-US" sz="2700" b="1" dirty="0">
                <a:solidFill>
                  <a:schemeClr val="accent1">
                    <a:lumMod val="75000"/>
                  </a:schemeClr>
                </a:solidFill>
              </a:rPr>
            </a:br>
            <a:endParaRPr lang="en-US" sz="2700" b="1" dirty="0">
              <a:solidFill>
                <a:schemeClr val="accent1">
                  <a:lumMod val="75000"/>
                </a:schemeClr>
              </a:solidFill>
            </a:endParaRPr>
          </a:p>
        </p:txBody>
      </p:sp>
      <p:sp>
        <p:nvSpPr>
          <p:cNvPr id="27" name="Title 1">
            <a:extLst>
              <a:ext uri="{FF2B5EF4-FFF2-40B4-BE49-F238E27FC236}">
                <a16:creationId xmlns:a16="http://schemas.microsoft.com/office/drawing/2014/main" id="{F690587B-13CE-E54E-82C7-73F115F0339E}"/>
              </a:ext>
            </a:extLst>
          </p:cNvPr>
          <p:cNvSpPr txBox="1">
            <a:spLocks/>
          </p:cNvSpPr>
          <p:nvPr/>
        </p:nvSpPr>
        <p:spPr>
          <a:xfrm>
            <a:off x="750627" y="5898671"/>
            <a:ext cx="7527960"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endParaRPr lang="en-US" sz="2000" b="1" dirty="0">
              <a:solidFill>
                <a:schemeClr val="accent1">
                  <a:lumMod val="75000"/>
                </a:schemeClr>
              </a:solidFill>
            </a:endParaRPr>
          </a:p>
        </p:txBody>
      </p:sp>
      <p:pic>
        <p:nvPicPr>
          <p:cNvPr id="6" name="Picture 5">
            <a:extLst>
              <a:ext uri="{FF2B5EF4-FFF2-40B4-BE49-F238E27FC236}">
                <a16:creationId xmlns:a16="http://schemas.microsoft.com/office/drawing/2014/main" id="{092864E4-AB72-814D-9212-FABC3DAD77EA}"/>
              </a:ext>
            </a:extLst>
          </p:cNvPr>
          <p:cNvPicPr>
            <a:picLocks noChangeAspect="1"/>
          </p:cNvPicPr>
          <p:nvPr/>
        </p:nvPicPr>
        <p:blipFill>
          <a:blip r:embed="rId2"/>
          <a:stretch>
            <a:fillRect/>
          </a:stretch>
        </p:blipFill>
        <p:spPr>
          <a:xfrm>
            <a:off x="1608882" y="564492"/>
            <a:ext cx="6225088" cy="5334179"/>
          </a:xfrm>
          <a:prstGeom prst="rect">
            <a:avLst/>
          </a:prstGeom>
        </p:spPr>
      </p:pic>
      <p:sp>
        <p:nvSpPr>
          <p:cNvPr id="3" name="Slide Number Placeholder 2">
            <a:extLst>
              <a:ext uri="{FF2B5EF4-FFF2-40B4-BE49-F238E27FC236}">
                <a16:creationId xmlns:a16="http://schemas.microsoft.com/office/drawing/2014/main" id="{641C0B27-4CCD-C445-909D-562F9A19FFA5}"/>
              </a:ext>
            </a:extLst>
          </p:cNvPr>
          <p:cNvSpPr>
            <a:spLocks noGrp="1"/>
          </p:cNvSpPr>
          <p:nvPr>
            <p:ph type="sldNum" sz="quarter" idx="12"/>
          </p:nvPr>
        </p:nvSpPr>
        <p:spPr/>
        <p:txBody>
          <a:bodyPr/>
          <a:lstStyle/>
          <a:p>
            <a:fld id="{024A1C96-23D4-2941-B3E9-B8048BEA7E26}" type="slidenum">
              <a:rPr lang="en-US" smtClean="0"/>
              <a:t>36</a:t>
            </a:fld>
            <a:endParaRPr lang="en-US"/>
          </a:p>
        </p:txBody>
      </p:sp>
    </p:spTree>
    <p:extLst>
      <p:ext uri="{BB962C8B-B14F-4D97-AF65-F5344CB8AC3E}">
        <p14:creationId xmlns:p14="http://schemas.microsoft.com/office/powerpoint/2010/main" val="2588268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203204"/>
            <a:ext cx="7527960" cy="572300"/>
          </a:xfrm>
        </p:spPr>
        <p:txBody>
          <a:bodyPr>
            <a:noAutofit/>
          </a:bodyPr>
          <a:lstStyle/>
          <a:p>
            <a:pPr algn="ctr"/>
            <a:r>
              <a:rPr lang="en-US" sz="2700" b="1" dirty="0">
                <a:solidFill>
                  <a:schemeClr val="accent1">
                    <a:lumMod val="75000"/>
                  </a:schemeClr>
                </a:solidFill>
              </a:rPr>
              <a:t>June 16</a:t>
            </a:r>
            <a:r>
              <a:rPr lang="en-US" sz="2700" b="1" baseline="30000" dirty="0">
                <a:solidFill>
                  <a:schemeClr val="accent1">
                    <a:lumMod val="75000"/>
                  </a:schemeClr>
                </a:solidFill>
              </a:rPr>
              <a:t>th</a:t>
            </a:r>
            <a:r>
              <a:rPr lang="en-US" sz="2700" b="1" dirty="0">
                <a:solidFill>
                  <a:schemeClr val="accent1">
                    <a:lumMod val="75000"/>
                  </a:schemeClr>
                </a:solidFill>
              </a:rPr>
              <a:t>  - Synoptic Conditions </a:t>
            </a:r>
            <a:br>
              <a:rPr lang="en-US" sz="2700" b="1" dirty="0">
                <a:solidFill>
                  <a:schemeClr val="accent1">
                    <a:lumMod val="75000"/>
                  </a:schemeClr>
                </a:solidFill>
              </a:rPr>
            </a:br>
            <a:endParaRPr lang="en-US" sz="2700" b="1" dirty="0">
              <a:solidFill>
                <a:schemeClr val="accent1">
                  <a:lumMod val="75000"/>
                </a:schemeClr>
              </a:solidFill>
            </a:endParaRPr>
          </a:p>
        </p:txBody>
      </p:sp>
      <p:pic>
        <p:nvPicPr>
          <p:cNvPr id="6" name="Picture 5">
            <a:extLst>
              <a:ext uri="{FF2B5EF4-FFF2-40B4-BE49-F238E27FC236}">
                <a16:creationId xmlns:a16="http://schemas.microsoft.com/office/drawing/2014/main" id="{092864E4-AB72-814D-9212-FABC3DAD77EA}"/>
              </a:ext>
            </a:extLst>
          </p:cNvPr>
          <p:cNvPicPr>
            <a:picLocks noChangeAspect="1"/>
          </p:cNvPicPr>
          <p:nvPr/>
        </p:nvPicPr>
        <p:blipFill>
          <a:blip r:embed="rId2"/>
          <a:stretch>
            <a:fillRect/>
          </a:stretch>
        </p:blipFill>
        <p:spPr>
          <a:xfrm>
            <a:off x="1645326" y="564492"/>
            <a:ext cx="6152200" cy="5334179"/>
          </a:xfrm>
          <a:prstGeom prst="rect">
            <a:avLst/>
          </a:prstGeom>
        </p:spPr>
      </p:pic>
      <p:sp>
        <p:nvSpPr>
          <p:cNvPr id="7" name="Title 1">
            <a:extLst>
              <a:ext uri="{FF2B5EF4-FFF2-40B4-BE49-F238E27FC236}">
                <a16:creationId xmlns:a16="http://schemas.microsoft.com/office/drawing/2014/main" id="{5C924CDB-6C86-C442-ABA1-1D1054562007}"/>
              </a:ext>
            </a:extLst>
          </p:cNvPr>
          <p:cNvSpPr txBox="1">
            <a:spLocks/>
          </p:cNvSpPr>
          <p:nvPr/>
        </p:nvSpPr>
        <p:spPr>
          <a:xfrm>
            <a:off x="750627" y="5898671"/>
            <a:ext cx="7527960" cy="72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endParaRPr lang="en-US" sz="2000" b="1" dirty="0">
              <a:solidFill>
                <a:schemeClr val="accent1">
                  <a:lumMod val="75000"/>
                </a:schemeClr>
              </a:solidFill>
            </a:endParaRPr>
          </a:p>
        </p:txBody>
      </p:sp>
      <p:sp>
        <p:nvSpPr>
          <p:cNvPr id="3" name="Slide Number Placeholder 2">
            <a:extLst>
              <a:ext uri="{FF2B5EF4-FFF2-40B4-BE49-F238E27FC236}">
                <a16:creationId xmlns:a16="http://schemas.microsoft.com/office/drawing/2014/main" id="{18DBACB8-264F-FF4E-A4F6-F582D08D3366}"/>
              </a:ext>
            </a:extLst>
          </p:cNvPr>
          <p:cNvSpPr>
            <a:spLocks noGrp="1"/>
          </p:cNvSpPr>
          <p:nvPr>
            <p:ph type="sldNum" sz="quarter" idx="12"/>
          </p:nvPr>
        </p:nvSpPr>
        <p:spPr/>
        <p:txBody>
          <a:bodyPr/>
          <a:lstStyle/>
          <a:p>
            <a:fld id="{024A1C96-23D4-2941-B3E9-B8048BEA7E26}" type="slidenum">
              <a:rPr lang="en-US" smtClean="0"/>
              <a:t>37</a:t>
            </a:fld>
            <a:endParaRPr lang="en-US"/>
          </a:p>
        </p:txBody>
      </p:sp>
    </p:spTree>
    <p:extLst>
      <p:ext uri="{BB962C8B-B14F-4D97-AF65-F5344CB8AC3E}">
        <p14:creationId xmlns:p14="http://schemas.microsoft.com/office/powerpoint/2010/main" val="2625075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6996F323-EB4C-6B42-AB41-46A17E2D4D00}"/>
              </a:ext>
            </a:extLst>
          </p:cNvPr>
          <p:cNvCxnSpPr>
            <a:cxnSpLocks/>
          </p:cNvCxnSpPr>
          <p:nvPr/>
        </p:nvCxnSpPr>
        <p:spPr>
          <a:xfrm flipH="1">
            <a:off x="3952761" y="4377841"/>
            <a:ext cx="239357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IPF Evolution - 0.1 mm Threshold Subjective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55473" y="1616396"/>
            <a:ext cx="3791112" cy="3669026"/>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408875" y="1616396"/>
            <a:ext cx="5874922" cy="3669026"/>
          </a:xfrm>
          <a:prstGeom prst="rect">
            <a:avLst/>
          </a:prstGeom>
        </p:spPr>
      </p:pic>
      <p:cxnSp>
        <p:nvCxnSpPr>
          <p:cNvPr id="4" name="Straight Connector 3">
            <a:extLst>
              <a:ext uri="{FF2B5EF4-FFF2-40B4-BE49-F238E27FC236}">
                <a16:creationId xmlns:a16="http://schemas.microsoft.com/office/drawing/2014/main" id="{245F23B0-6218-3644-8218-179152B5E64E}"/>
              </a:ext>
            </a:extLst>
          </p:cNvPr>
          <p:cNvCxnSpPr>
            <a:cxnSpLocks/>
          </p:cNvCxnSpPr>
          <p:nvPr/>
        </p:nvCxnSpPr>
        <p:spPr>
          <a:xfrm flipV="1">
            <a:off x="6508580" y="2629786"/>
            <a:ext cx="0" cy="2176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AE02CA-782D-8A4B-A814-713D9A2E6E32}"/>
              </a:ext>
            </a:extLst>
          </p:cNvPr>
          <p:cNvCxnSpPr>
            <a:cxnSpLocks/>
          </p:cNvCxnSpPr>
          <p:nvPr/>
        </p:nvCxnSpPr>
        <p:spPr>
          <a:xfrm flipH="1">
            <a:off x="3988514" y="3944729"/>
            <a:ext cx="25200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70980A-F28C-F64B-B9E9-73BA0D6C5A3C}"/>
              </a:ext>
            </a:extLst>
          </p:cNvPr>
          <p:cNvCxnSpPr>
            <a:cxnSpLocks/>
          </p:cNvCxnSpPr>
          <p:nvPr/>
        </p:nvCxnSpPr>
        <p:spPr>
          <a:xfrm flipH="1">
            <a:off x="3988514" y="2644022"/>
            <a:ext cx="252006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EEDFEC8-EC6E-9D47-9CC6-4424116D519B}"/>
              </a:ext>
            </a:extLst>
          </p:cNvPr>
          <p:cNvSpPr/>
          <p:nvPr/>
        </p:nvSpPr>
        <p:spPr>
          <a:xfrm>
            <a:off x="0" y="5666274"/>
            <a:ext cx="8531710" cy="646331"/>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Rain Volume about 1.6 x 10</a:t>
            </a:r>
            <a:r>
              <a:rPr lang="en-US" baseline="30000" dirty="0">
                <a:solidFill>
                  <a:schemeClr val="accent1">
                    <a:lumMod val="75000"/>
                  </a:schemeClr>
                </a:solidFill>
              </a:rPr>
              <a:t>6 </a:t>
            </a:r>
            <a:r>
              <a:rPr lang="en-US" dirty="0">
                <a:solidFill>
                  <a:schemeClr val="accent1">
                    <a:lumMod val="75000"/>
                  </a:schemeClr>
                </a:solidFill>
              </a:rPr>
              <a:t>mm*km</a:t>
            </a:r>
            <a:r>
              <a:rPr lang="en-US" baseline="30000" dirty="0">
                <a:solidFill>
                  <a:schemeClr val="accent1">
                    <a:lumMod val="75000"/>
                  </a:schemeClr>
                </a:solidFill>
              </a:rPr>
              <a:t>2</a:t>
            </a:r>
            <a:r>
              <a:rPr lang="en-US" dirty="0">
                <a:solidFill>
                  <a:schemeClr val="accent1">
                    <a:lumMod val="75000"/>
                  </a:schemeClr>
                </a:solidFill>
              </a:rPr>
              <a:t>/</a:t>
            </a:r>
            <a:r>
              <a:rPr lang="en-US" dirty="0" err="1">
                <a:solidFill>
                  <a:schemeClr val="accent1">
                    <a:lumMod val="75000"/>
                  </a:schemeClr>
                </a:solidFill>
              </a:rPr>
              <a:t>hr</a:t>
            </a:r>
            <a:endParaRPr lang="en-US" dirty="0">
              <a:solidFill>
                <a:schemeClr val="accent1">
                  <a:lumMod val="75000"/>
                </a:schemeClr>
              </a:solidFill>
            </a:endParaRPr>
          </a:p>
          <a:p>
            <a:pPr marL="342900" indent="-342900">
              <a:lnSpc>
                <a:spcPct val="100000"/>
              </a:lnSpc>
              <a:buFont typeface="Arial" panose="020B0604020202020204" pitchFamily="34" charset="0"/>
              <a:buChar char="•"/>
            </a:pPr>
            <a:r>
              <a:rPr lang="en-US" dirty="0">
                <a:solidFill>
                  <a:schemeClr val="accent1">
                    <a:lumMod val="75000"/>
                  </a:schemeClr>
                </a:solidFill>
              </a:rPr>
              <a:t>IPF Area about 6.4 x 10</a:t>
            </a:r>
            <a:r>
              <a:rPr lang="en-US" baseline="30000" dirty="0">
                <a:solidFill>
                  <a:schemeClr val="accent1">
                    <a:lumMod val="75000"/>
                  </a:schemeClr>
                </a:solidFill>
              </a:rPr>
              <a:t>5 </a:t>
            </a:r>
            <a:r>
              <a:rPr lang="en-US" dirty="0">
                <a:solidFill>
                  <a:schemeClr val="accent1">
                    <a:lumMod val="75000"/>
                  </a:schemeClr>
                </a:solidFill>
              </a:rPr>
              <a:t>km</a:t>
            </a:r>
            <a:r>
              <a:rPr lang="en-US" baseline="30000" dirty="0">
                <a:solidFill>
                  <a:schemeClr val="accent1">
                    <a:lumMod val="75000"/>
                  </a:schemeClr>
                </a:solidFill>
              </a:rPr>
              <a:t>2</a:t>
            </a:r>
          </a:p>
        </p:txBody>
      </p:sp>
      <p:sp>
        <p:nvSpPr>
          <p:cNvPr id="3" name="Slide Number Placeholder 2">
            <a:extLst>
              <a:ext uri="{FF2B5EF4-FFF2-40B4-BE49-F238E27FC236}">
                <a16:creationId xmlns:a16="http://schemas.microsoft.com/office/drawing/2014/main" id="{D94F0E97-2EA9-5B4D-8D77-6808488E4377}"/>
              </a:ext>
            </a:extLst>
          </p:cNvPr>
          <p:cNvSpPr>
            <a:spLocks noGrp="1"/>
          </p:cNvSpPr>
          <p:nvPr>
            <p:ph type="sldNum" sz="quarter" idx="12"/>
          </p:nvPr>
        </p:nvSpPr>
        <p:spPr/>
        <p:txBody>
          <a:bodyPr/>
          <a:lstStyle/>
          <a:p>
            <a:fld id="{024A1C96-23D4-2941-B3E9-B8048BEA7E26}" type="slidenum">
              <a:rPr lang="en-US" smtClean="0"/>
              <a:t>38</a:t>
            </a:fld>
            <a:endParaRPr lang="en-US"/>
          </a:p>
        </p:txBody>
      </p:sp>
    </p:spTree>
    <p:extLst>
      <p:ext uri="{BB962C8B-B14F-4D97-AF65-F5344CB8AC3E}">
        <p14:creationId xmlns:p14="http://schemas.microsoft.com/office/powerpoint/2010/main" val="190412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6996F323-EB4C-6B42-AB41-46A17E2D4D00}"/>
              </a:ext>
            </a:extLst>
          </p:cNvPr>
          <p:cNvCxnSpPr>
            <a:cxnSpLocks/>
          </p:cNvCxnSpPr>
          <p:nvPr/>
        </p:nvCxnSpPr>
        <p:spPr>
          <a:xfrm flipH="1">
            <a:off x="3952761" y="4377841"/>
            <a:ext cx="239357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IPF Evolution - 0.3 mm Threshold Subjective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55473" y="1616396"/>
            <a:ext cx="3791112" cy="3669025"/>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408876" y="1616396"/>
            <a:ext cx="5874920" cy="3669026"/>
          </a:xfrm>
          <a:prstGeom prst="rect">
            <a:avLst/>
          </a:prstGeom>
        </p:spPr>
      </p:pic>
      <p:cxnSp>
        <p:nvCxnSpPr>
          <p:cNvPr id="4" name="Straight Connector 3">
            <a:extLst>
              <a:ext uri="{FF2B5EF4-FFF2-40B4-BE49-F238E27FC236}">
                <a16:creationId xmlns:a16="http://schemas.microsoft.com/office/drawing/2014/main" id="{245F23B0-6218-3644-8218-179152B5E64E}"/>
              </a:ext>
            </a:extLst>
          </p:cNvPr>
          <p:cNvCxnSpPr>
            <a:cxnSpLocks/>
          </p:cNvCxnSpPr>
          <p:nvPr/>
        </p:nvCxnSpPr>
        <p:spPr>
          <a:xfrm flipV="1">
            <a:off x="6508580" y="3643089"/>
            <a:ext cx="0" cy="1163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AE02CA-782D-8A4B-A814-713D9A2E6E32}"/>
              </a:ext>
            </a:extLst>
          </p:cNvPr>
          <p:cNvCxnSpPr>
            <a:cxnSpLocks/>
          </p:cNvCxnSpPr>
          <p:nvPr/>
        </p:nvCxnSpPr>
        <p:spPr>
          <a:xfrm flipH="1">
            <a:off x="3996981" y="4511997"/>
            <a:ext cx="25200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70980A-F28C-F64B-B9E9-73BA0D6C5A3C}"/>
              </a:ext>
            </a:extLst>
          </p:cNvPr>
          <p:cNvCxnSpPr>
            <a:cxnSpLocks/>
          </p:cNvCxnSpPr>
          <p:nvPr/>
        </p:nvCxnSpPr>
        <p:spPr>
          <a:xfrm flipH="1">
            <a:off x="3988514" y="3643089"/>
            <a:ext cx="252006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46C8D1D-7BDC-0A4E-9816-C6812A43A7FF}"/>
              </a:ext>
            </a:extLst>
          </p:cNvPr>
          <p:cNvSpPr/>
          <p:nvPr/>
        </p:nvSpPr>
        <p:spPr>
          <a:xfrm>
            <a:off x="0" y="5666274"/>
            <a:ext cx="8531710" cy="1107996"/>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Rain Volume about 0.85 x 10</a:t>
            </a:r>
            <a:r>
              <a:rPr lang="en-US" baseline="30000" dirty="0">
                <a:solidFill>
                  <a:schemeClr val="accent1">
                    <a:lumMod val="75000"/>
                  </a:schemeClr>
                </a:solidFill>
              </a:rPr>
              <a:t>6 </a:t>
            </a:r>
            <a:r>
              <a:rPr lang="en-US" dirty="0">
                <a:solidFill>
                  <a:schemeClr val="accent1">
                    <a:lumMod val="75000"/>
                  </a:schemeClr>
                </a:solidFill>
              </a:rPr>
              <a:t>mm*km</a:t>
            </a:r>
            <a:r>
              <a:rPr lang="en-US" baseline="30000" dirty="0">
                <a:solidFill>
                  <a:schemeClr val="accent1">
                    <a:lumMod val="75000"/>
                  </a:schemeClr>
                </a:solidFill>
              </a:rPr>
              <a:t>2</a:t>
            </a:r>
            <a:r>
              <a:rPr lang="en-US" dirty="0">
                <a:solidFill>
                  <a:schemeClr val="accent1">
                    <a:lumMod val="75000"/>
                  </a:schemeClr>
                </a:solidFill>
              </a:rPr>
              <a:t>/</a:t>
            </a:r>
            <a:r>
              <a:rPr lang="en-US" dirty="0" err="1">
                <a:solidFill>
                  <a:schemeClr val="accent1">
                    <a:lumMod val="75000"/>
                  </a:schemeClr>
                </a:solidFill>
              </a:rPr>
              <a:t>hr</a:t>
            </a:r>
            <a:r>
              <a:rPr lang="en-US" dirty="0">
                <a:solidFill>
                  <a:schemeClr val="accent1">
                    <a:lumMod val="75000"/>
                  </a:schemeClr>
                </a:solidFill>
              </a:rPr>
              <a:t> (reduced by nearly half)</a:t>
            </a:r>
          </a:p>
          <a:p>
            <a:pPr marL="342900" indent="-342900">
              <a:buFont typeface="Arial" panose="020B0604020202020204" pitchFamily="34" charset="0"/>
              <a:buChar char="•"/>
            </a:pPr>
            <a:r>
              <a:rPr lang="en-US" dirty="0">
                <a:solidFill>
                  <a:schemeClr val="accent1">
                    <a:lumMod val="75000"/>
                  </a:schemeClr>
                </a:solidFill>
              </a:rPr>
              <a:t>IPF Area about 2.1 x 10</a:t>
            </a:r>
            <a:r>
              <a:rPr lang="en-US" baseline="30000" dirty="0">
                <a:solidFill>
                  <a:schemeClr val="accent1">
                    <a:lumMod val="75000"/>
                  </a:schemeClr>
                </a:solidFill>
              </a:rPr>
              <a:t>5 </a:t>
            </a:r>
            <a:r>
              <a:rPr lang="en-US" dirty="0">
                <a:solidFill>
                  <a:schemeClr val="accent1">
                    <a:lumMod val="75000"/>
                  </a:schemeClr>
                </a:solidFill>
              </a:rPr>
              <a:t>km</a:t>
            </a:r>
            <a:r>
              <a:rPr lang="en-US" baseline="30000" dirty="0">
                <a:solidFill>
                  <a:schemeClr val="accent1">
                    <a:lumMod val="75000"/>
                  </a:schemeClr>
                </a:solidFill>
              </a:rPr>
              <a:t>2 </a:t>
            </a:r>
            <a:r>
              <a:rPr lang="en-US" dirty="0">
                <a:solidFill>
                  <a:schemeClr val="accent1">
                    <a:lumMod val="75000"/>
                  </a:schemeClr>
                </a:solidFill>
              </a:rPr>
              <a:t>(reduced by nearly one-third )</a:t>
            </a:r>
          </a:p>
          <a:p>
            <a:pPr marL="342900" indent="-342900">
              <a:buFont typeface="Arial" panose="020B0604020202020204" pitchFamily="34" charset="0"/>
              <a:buChar char="•"/>
            </a:pPr>
            <a:r>
              <a:rPr lang="en-US" b="1" dirty="0">
                <a:solidFill>
                  <a:srgbClr val="C00000"/>
                </a:solidFill>
              </a:rPr>
              <a:t>Independent of threshold choice, there is an upscale growth.</a:t>
            </a:r>
          </a:p>
          <a:p>
            <a:pPr marL="342900" indent="-342900">
              <a:lnSpc>
                <a:spcPct val="100000"/>
              </a:lnSpc>
              <a:buFont typeface="Arial" panose="020B0604020202020204" pitchFamily="34" charset="0"/>
              <a:buChar char="•"/>
            </a:pPr>
            <a:endParaRPr lang="en-US" baseline="3000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6B3CD950-7405-B849-AF5A-CA37BB9969E6}"/>
              </a:ext>
            </a:extLst>
          </p:cNvPr>
          <p:cNvSpPr>
            <a:spLocks noGrp="1"/>
          </p:cNvSpPr>
          <p:nvPr>
            <p:ph type="sldNum" sz="quarter" idx="12"/>
          </p:nvPr>
        </p:nvSpPr>
        <p:spPr/>
        <p:txBody>
          <a:bodyPr/>
          <a:lstStyle/>
          <a:p>
            <a:fld id="{024A1C96-23D4-2941-B3E9-B8048BEA7E26}" type="slidenum">
              <a:rPr lang="en-US" smtClean="0"/>
              <a:t>39</a:t>
            </a:fld>
            <a:endParaRPr lang="en-US"/>
          </a:p>
        </p:txBody>
      </p:sp>
    </p:spTree>
    <p:extLst>
      <p:ext uri="{BB962C8B-B14F-4D97-AF65-F5344CB8AC3E}">
        <p14:creationId xmlns:p14="http://schemas.microsoft.com/office/powerpoint/2010/main" val="159225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05869"/>
            <a:ext cx="7527960" cy="723332"/>
          </a:xfrm>
        </p:spPr>
        <p:txBody>
          <a:bodyPr>
            <a:noAutofit/>
          </a:bodyPr>
          <a:lstStyle/>
          <a:p>
            <a:pPr algn="ctr"/>
            <a:r>
              <a:rPr lang="en-US" sz="2800" b="1" dirty="0">
                <a:solidFill>
                  <a:schemeClr val="accent1">
                    <a:lumMod val="75000"/>
                  </a:schemeClr>
                </a:solidFill>
              </a:rPr>
              <a:t> Tracking Methods</a:t>
            </a:r>
          </a:p>
        </p:txBody>
      </p:sp>
      <p:sp>
        <p:nvSpPr>
          <p:cNvPr id="5" name="Content Placeholder 4">
            <a:extLst>
              <a:ext uri="{FF2B5EF4-FFF2-40B4-BE49-F238E27FC236}">
                <a16:creationId xmlns:a16="http://schemas.microsoft.com/office/drawing/2014/main" id="{0CE299BC-C777-C04E-A904-243C0D0186E5}"/>
              </a:ext>
            </a:extLst>
          </p:cNvPr>
          <p:cNvSpPr>
            <a:spLocks noGrp="1"/>
          </p:cNvSpPr>
          <p:nvPr>
            <p:ph idx="1"/>
          </p:nvPr>
        </p:nvSpPr>
        <p:spPr>
          <a:xfrm>
            <a:off x="474562" y="914400"/>
            <a:ext cx="8440838" cy="5262563"/>
          </a:xfrm>
        </p:spPr>
        <p:txBody>
          <a:bodyPr>
            <a:normAutofit/>
          </a:bodyPr>
          <a:lstStyle/>
          <a:p>
            <a:r>
              <a:rPr lang="en-US" dirty="0"/>
              <a:t>Objective Method:</a:t>
            </a:r>
          </a:p>
          <a:p>
            <a:pPr lvl="1"/>
            <a:r>
              <a:rPr lang="en-US" sz="2000" dirty="0" err="1">
                <a:solidFill>
                  <a:schemeClr val="accent1">
                    <a:lumMod val="75000"/>
                  </a:schemeClr>
                </a:solidFill>
                <a:latin typeface="+mj-lt"/>
              </a:rPr>
              <a:t>Skok’s</a:t>
            </a:r>
            <a:r>
              <a:rPr lang="en-US" sz="2000" dirty="0">
                <a:solidFill>
                  <a:schemeClr val="accent1">
                    <a:lumMod val="75000"/>
                  </a:schemeClr>
                </a:solidFill>
                <a:latin typeface="+mj-lt"/>
              </a:rPr>
              <a:t> forward in time (</a:t>
            </a:r>
            <a:r>
              <a:rPr lang="en-US" sz="2000" dirty="0" err="1">
                <a:solidFill>
                  <a:schemeClr val="accent1">
                    <a:lumMod val="75000"/>
                  </a:schemeClr>
                </a:solidFill>
                <a:latin typeface="+mj-lt"/>
              </a:rPr>
              <a:t>FiT</a:t>
            </a:r>
            <a:r>
              <a:rPr lang="en-US" sz="2000" dirty="0">
                <a:solidFill>
                  <a:schemeClr val="accent1">
                    <a:lumMod val="75000"/>
                  </a:schemeClr>
                </a:solidFill>
                <a:latin typeface="+mj-lt"/>
              </a:rPr>
              <a:t>) tracking algorithm. (</a:t>
            </a:r>
            <a:r>
              <a:rPr lang="en-US" sz="2000" dirty="0" err="1">
                <a:solidFill>
                  <a:schemeClr val="accent1">
                    <a:lumMod val="75000"/>
                  </a:schemeClr>
                </a:solidFill>
                <a:latin typeface="+mj-lt"/>
              </a:rPr>
              <a:t>Skok</a:t>
            </a:r>
            <a:r>
              <a:rPr lang="en-US" sz="2000" dirty="0">
                <a:solidFill>
                  <a:schemeClr val="accent1">
                    <a:lumMod val="75000"/>
                  </a:schemeClr>
                </a:solidFill>
                <a:latin typeface="+mj-lt"/>
              </a:rPr>
              <a:t> et al 2009, 2013)</a:t>
            </a:r>
          </a:p>
          <a:p>
            <a:pPr lvl="1"/>
            <a:r>
              <a:rPr lang="en-US" sz="2000" dirty="0">
                <a:solidFill>
                  <a:schemeClr val="accent1">
                    <a:lumMod val="75000"/>
                  </a:schemeClr>
                </a:solidFill>
                <a:latin typeface="+mj-lt"/>
              </a:rPr>
              <a:t>Objectivity and reproducibility are desirable in science; </a:t>
            </a:r>
          </a:p>
          <a:p>
            <a:pPr lvl="1"/>
            <a:r>
              <a:rPr lang="en-US" sz="2000" dirty="0">
                <a:solidFill>
                  <a:schemeClr val="accent1">
                    <a:lumMod val="75000"/>
                  </a:schemeClr>
                </a:solidFill>
                <a:latin typeface="+mj-lt"/>
              </a:rPr>
              <a:t>Previously used with TRMM 3B42</a:t>
            </a:r>
          </a:p>
          <a:p>
            <a:pPr lvl="1"/>
            <a:r>
              <a:rPr lang="en-US" sz="2000" dirty="0">
                <a:solidFill>
                  <a:schemeClr val="accent1">
                    <a:lumMod val="75000"/>
                  </a:schemeClr>
                </a:solidFill>
                <a:latin typeface="+mj-lt"/>
              </a:rPr>
              <a:t>Handles splits and mergers</a:t>
            </a:r>
          </a:p>
          <a:p>
            <a:pPr lvl="1"/>
            <a:endParaRPr lang="en-US" sz="2000" dirty="0">
              <a:solidFill>
                <a:schemeClr val="accent1">
                  <a:lumMod val="75000"/>
                </a:schemeClr>
              </a:solidFill>
              <a:latin typeface="+mj-lt"/>
            </a:endParaRPr>
          </a:p>
          <a:p>
            <a:pPr lvl="1"/>
            <a:r>
              <a:rPr lang="en-US" sz="2000" dirty="0">
                <a:solidFill>
                  <a:schemeClr val="accent1">
                    <a:lumMod val="75000"/>
                  </a:schemeClr>
                </a:solidFill>
                <a:latin typeface="+mj-lt"/>
              </a:rPr>
              <a:t>Gaussian smoothing function with radius of about 0.8 degree used. (Is this optimum?)</a:t>
            </a:r>
          </a:p>
        </p:txBody>
      </p:sp>
      <p:sp>
        <p:nvSpPr>
          <p:cNvPr id="3" name="Slide Number Placeholder 2">
            <a:extLst>
              <a:ext uri="{FF2B5EF4-FFF2-40B4-BE49-F238E27FC236}">
                <a16:creationId xmlns:a16="http://schemas.microsoft.com/office/drawing/2014/main" id="{30AFA76A-8668-9E40-AFAC-0CCAD3DC2CC3}"/>
              </a:ext>
            </a:extLst>
          </p:cNvPr>
          <p:cNvSpPr>
            <a:spLocks noGrp="1"/>
          </p:cNvSpPr>
          <p:nvPr>
            <p:ph type="sldNum" sz="quarter" idx="12"/>
          </p:nvPr>
        </p:nvSpPr>
        <p:spPr/>
        <p:txBody>
          <a:bodyPr/>
          <a:lstStyle/>
          <a:p>
            <a:fld id="{024A1C96-23D4-2941-B3E9-B8048BEA7E26}" type="slidenum">
              <a:rPr lang="en-US" smtClean="0"/>
              <a:t>4</a:t>
            </a:fld>
            <a:endParaRPr lang="en-US"/>
          </a:p>
        </p:txBody>
      </p:sp>
      <p:pic>
        <p:nvPicPr>
          <p:cNvPr id="7" name="Content Placeholder 21">
            <a:extLst>
              <a:ext uri="{FF2B5EF4-FFF2-40B4-BE49-F238E27FC236}">
                <a16:creationId xmlns:a16="http://schemas.microsoft.com/office/drawing/2014/main" id="{D3CF4F72-263A-2E43-BED5-212B007B4E15}"/>
              </a:ext>
            </a:extLst>
          </p:cNvPr>
          <p:cNvPicPr>
            <a:picLocks noChangeAspect="1"/>
          </p:cNvPicPr>
          <p:nvPr/>
        </p:nvPicPr>
        <p:blipFill>
          <a:blip r:embed="rId3"/>
          <a:stretch>
            <a:fillRect/>
          </a:stretch>
        </p:blipFill>
        <p:spPr>
          <a:xfrm>
            <a:off x="4077373" y="3498546"/>
            <a:ext cx="3769842" cy="3040367"/>
          </a:xfrm>
          <a:prstGeom prst="rect">
            <a:avLst/>
          </a:prstGeom>
        </p:spPr>
      </p:pic>
    </p:spTree>
    <p:extLst>
      <p:ext uri="{BB962C8B-B14F-4D97-AF65-F5344CB8AC3E}">
        <p14:creationId xmlns:p14="http://schemas.microsoft.com/office/powerpoint/2010/main" val="1663876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700" b="1" dirty="0">
                <a:solidFill>
                  <a:schemeClr val="accent1">
                    <a:lumMod val="75000"/>
                  </a:schemeClr>
                </a:solidFill>
              </a:rPr>
              <a:t>June 17</a:t>
            </a:r>
            <a:r>
              <a:rPr lang="en-US" sz="2700" b="1" baseline="30000" dirty="0">
                <a:solidFill>
                  <a:schemeClr val="accent1">
                    <a:lumMod val="75000"/>
                  </a:schemeClr>
                </a:solidFill>
              </a:rPr>
              <a:t>th</a:t>
            </a:r>
            <a:r>
              <a:rPr lang="en-US" sz="2700" b="1" dirty="0">
                <a:solidFill>
                  <a:schemeClr val="accent1">
                    <a:lumMod val="75000"/>
                  </a:schemeClr>
                </a:solidFill>
              </a:rPr>
              <a:t>  - IPF Evolution - 0.3 mm Threshold Objective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89953" y="2229381"/>
            <a:ext cx="3534089" cy="2443056"/>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368692" y="1616396"/>
            <a:ext cx="5874922" cy="3669027"/>
          </a:xfrm>
          <a:prstGeom prst="rect">
            <a:avLst/>
          </a:prstGeom>
        </p:spPr>
      </p:pic>
      <p:cxnSp>
        <p:nvCxnSpPr>
          <p:cNvPr id="4" name="Straight Connector 3">
            <a:extLst>
              <a:ext uri="{FF2B5EF4-FFF2-40B4-BE49-F238E27FC236}">
                <a16:creationId xmlns:a16="http://schemas.microsoft.com/office/drawing/2014/main" id="{245F23B0-6218-3644-8218-179152B5E64E}"/>
              </a:ext>
            </a:extLst>
          </p:cNvPr>
          <p:cNvCxnSpPr>
            <a:cxnSpLocks/>
          </p:cNvCxnSpPr>
          <p:nvPr/>
        </p:nvCxnSpPr>
        <p:spPr>
          <a:xfrm flipV="1">
            <a:off x="6288498" y="3852582"/>
            <a:ext cx="0" cy="954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AE02CA-782D-8A4B-A814-713D9A2E6E32}"/>
              </a:ext>
            </a:extLst>
          </p:cNvPr>
          <p:cNvCxnSpPr>
            <a:cxnSpLocks/>
          </p:cNvCxnSpPr>
          <p:nvPr/>
        </p:nvCxnSpPr>
        <p:spPr>
          <a:xfrm flipH="1">
            <a:off x="3960161" y="3852582"/>
            <a:ext cx="2328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96F323-EB4C-6B42-AB41-46A17E2D4D00}"/>
              </a:ext>
            </a:extLst>
          </p:cNvPr>
          <p:cNvCxnSpPr>
            <a:cxnSpLocks/>
          </p:cNvCxnSpPr>
          <p:nvPr/>
        </p:nvCxnSpPr>
        <p:spPr>
          <a:xfrm flipH="1">
            <a:off x="3952761" y="4377841"/>
            <a:ext cx="23935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B63E48-7F30-794F-B760-272F1D170738}"/>
              </a:ext>
            </a:extLst>
          </p:cNvPr>
          <p:cNvSpPr/>
          <p:nvPr/>
        </p:nvSpPr>
        <p:spPr>
          <a:xfrm>
            <a:off x="0" y="5575242"/>
            <a:ext cx="8531710" cy="646331"/>
          </a:xfrm>
          <a:prstGeom prst="rect">
            <a:avLst/>
          </a:prstGeom>
        </p:spPr>
        <p:txBody>
          <a:bodyPr wrap="square">
            <a:spAutoFit/>
          </a:bodyPr>
          <a:lstStyle/>
          <a:p>
            <a:pPr marL="342900" indent="-342900">
              <a:lnSpc>
                <a:spcPct val="100000"/>
              </a:lnSpc>
              <a:buFont typeface="Arial" panose="020B0604020202020204" pitchFamily="34" charset="0"/>
              <a:buChar char="•"/>
            </a:pPr>
            <a:r>
              <a:rPr lang="en-US" dirty="0">
                <a:solidFill>
                  <a:schemeClr val="accent1">
                    <a:lumMod val="75000"/>
                  </a:schemeClr>
                </a:solidFill>
              </a:rPr>
              <a:t>Rain Volume about 1.4 x 10</a:t>
            </a:r>
            <a:r>
              <a:rPr lang="en-US" baseline="30000" dirty="0">
                <a:solidFill>
                  <a:schemeClr val="accent1">
                    <a:lumMod val="75000"/>
                  </a:schemeClr>
                </a:solidFill>
              </a:rPr>
              <a:t>6 </a:t>
            </a:r>
            <a:r>
              <a:rPr lang="en-US" dirty="0">
                <a:solidFill>
                  <a:schemeClr val="accent1">
                    <a:lumMod val="75000"/>
                  </a:schemeClr>
                </a:solidFill>
              </a:rPr>
              <a:t>mm*km</a:t>
            </a:r>
            <a:r>
              <a:rPr lang="en-US" baseline="30000" dirty="0">
                <a:solidFill>
                  <a:schemeClr val="accent1">
                    <a:lumMod val="75000"/>
                  </a:schemeClr>
                </a:solidFill>
              </a:rPr>
              <a:t>2</a:t>
            </a:r>
            <a:r>
              <a:rPr lang="en-US" dirty="0">
                <a:solidFill>
                  <a:schemeClr val="accent1">
                    <a:lumMod val="75000"/>
                  </a:schemeClr>
                </a:solidFill>
              </a:rPr>
              <a:t>/</a:t>
            </a:r>
            <a:r>
              <a:rPr lang="en-US" dirty="0" err="1">
                <a:solidFill>
                  <a:schemeClr val="accent1">
                    <a:lumMod val="75000"/>
                  </a:schemeClr>
                </a:solidFill>
              </a:rPr>
              <a:t>hr</a:t>
            </a:r>
            <a:endParaRPr lang="en-US" dirty="0">
              <a:solidFill>
                <a:schemeClr val="accent1">
                  <a:lumMod val="75000"/>
                </a:schemeClr>
              </a:solidFill>
            </a:endParaRPr>
          </a:p>
          <a:p>
            <a:pPr marL="342900" indent="-342900">
              <a:lnSpc>
                <a:spcPct val="100000"/>
              </a:lnSpc>
              <a:buFont typeface="Arial" panose="020B0604020202020204" pitchFamily="34" charset="0"/>
              <a:buChar char="•"/>
            </a:pPr>
            <a:r>
              <a:rPr lang="en-US" dirty="0">
                <a:solidFill>
                  <a:schemeClr val="accent1">
                    <a:lumMod val="75000"/>
                  </a:schemeClr>
                </a:solidFill>
              </a:rPr>
              <a:t>IPF Area about 6.5 x 10</a:t>
            </a:r>
            <a:r>
              <a:rPr lang="en-US" baseline="30000" dirty="0">
                <a:solidFill>
                  <a:schemeClr val="accent1">
                    <a:lumMod val="75000"/>
                  </a:schemeClr>
                </a:solidFill>
              </a:rPr>
              <a:t>5 </a:t>
            </a:r>
            <a:r>
              <a:rPr lang="en-US" dirty="0">
                <a:solidFill>
                  <a:schemeClr val="accent1">
                    <a:lumMod val="75000"/>
                  </a:schemeClr>
                </a:solidFill>
              </a:rPr>
              <a:t>km</a:t>
            </a:r>
            <a:r>
              <a:rPr lang="en-US" baseline="30000" dirty="0">
                <a:solidFill>
                  <a:schemeClr val="accent1">
                    <a:lumMod val="75000"/>
                  </a:schemeClr>
                </a:solidFill>
              </a:rPr>
              <a:t>2</a:t>
            </a:r>
          </a:p>
        </p:txBody>
      </p:sp>
      <p:sp>
        <p:nvSpPr>
          <p:cNvPr id="3" name="Slide Number Placeholder 2">
            <a:extLst>
              <a:ext uri="{FF2B5EF4-FFF2-40B4-BE49-F238E27FC236}">
                <a16:creationId xmlns:a16="http://schemas.microsoft.com/office/drawing/2014/main" id="{18BC5404-5877-DA4D-97C1-1BB81E561FCC}"/>
              </a:ext>
            </a:extLst>
          </p:cNvPr>
          <p:cNvSpPr>
            <a:spLocks noGrp="1"/>
          </p:cNvSpPr>
          <p:nvPr>
            <p:ph type="sldNum" sz="quarter" idx="12"/>
          </p:nvPr>
        </p:nvSpPr>
        <p:spPr/>
        <p:txBody>
          <a:bodyPr/>
          <a:lstStyle/>
          <a:p>
            <a:fld id="{024A1C96-23D4-2941-B3E9-B8048BEA7E26}" type="slidenum">
              <a:rPr lang="en-US" smtClean="0"/>
              <a:t>40</a:t>
            </a:fld>
            <a:endParaRPr lang="en-US"/>
          </a:p>
        </p:txBody>
      </p:sp>
    </p:spTree>
    <p:extLst>
      <p:ext uri="{BB962C8B-B14F-4D97-AF65-F5344CB8AC3E}">
        <p14:creationId xmlns:p14="http://schemas.microsoft.com/office/powerpoint/2010/main" val="350195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05869"/>
            <a:ext cx="7527960" cy="723332"/>
          </a:xfrm>
        </p:spPr>
        <p:txBody>
          <a:bodyPr>
            <a:noAutofit/>
          </a:bodyPr>
          <a:lstStyle/>
          <a:p>
            <a:pPr algn="ctr"/>
            <a:r>
              <a:rPr lang="en-US" sz="2800" b="1" dirty="0">
                <a:solidFill>
                  <a:schemeClr val="accent1">
                    <a:lumMod val="75000"/>
                  </a:schemeClr>
                </a:solidFill>
              </a:rPr>
              <a:t> Tracking Methods</a:t>
            </a:r>
          </a:p>
        </p:txBody>
      </p:sp>
      <p:sp>
        <p:nvSpPr>
          <p:cNvPr id="5" name="Content Placeholder 4">
            <a:extLst>
              <a:ext uri="{FF2B5EF4-FFF2-40B4-BE49-F238E27FC236}">
                <a16:creationId xmlns:a16="http://schemas.microsoft.com/office/drawing/2014/main" id="{0CE299BC-C777-C04E-A904-243C0D0186E5}"/>
              </a:ext>
            </a:extLst>
          </p:cNvPr>
          <p:cNvSpPr>
            <a:spLocks noGrp="1"/>
          </p:cNvSpPr>
          <p:nvPr>
            <p:ph idx="1"/>
          </p:nvPr>
        </p:nvSpPr>
        <p:spPr>
          <a:xfrm>
            <a:off x="474562" y="914400"/>
            <a:ext cx="8440838" cy="5262563"/>
          </a:xfrm>
        </p:spPr>
        <p:txBody>
          <a:bodyPr>
            <a:normAutofit/>
          </a:bodyPr>
          <a:lstStyle/>
          <a:p>
            <a:r>
              <a:rPr lang="en-US" dirty="0"/>
              <a:t>Objective Method:</a:t>
            </a:r>
          </a:p>
          <a:p>
            <a:pPr marL="914400" lvl="1" indent="-457200">
              <a:buFont typeface="+mj-lt"/>
              <a:buAutoNum type="arabicPeriod"/>
            </a:pPr>
            <a:r>
              <a:rPr lang="en-US" sz="2000" dirty="0">
                <a:solidFill>
                  <a:schemeClr val="accent1">
                    <a:lumMod val="75000"/>
                  </a:schemeClr>
                </a:solidFill>
                <a:latin typeface="+mj-lt"/>
              </a:rPr>
              <a:t>Uses iterative process with multiple precipitation threshold to define the objects </a:t>
            </a:r>
          </a:p>
          <a:p>
            <a:pPr marL="914400" lvl="1" indent="-457200">
              <a:buFont typeface="+mj-lt"/>
              <a:buAutoNum type="arabicPeriod"/>
            </a:pPr>
            <a:r>
              <a:rPr lang="en-US" sz="2000" dirty="0">
                <a:solidFill>
                  <a:schemeClr val="accent1">
                    <a:lumMod val="75000"/>
                  </a:schemeClr>
                </a:solidFill>
                <a:latin typeface="+mj-lt"/>
              </a:rPr>
              <a:t>Selects everything within highest threshold (i.e. cores)</a:t>
            </a:r>
          </a:p>
          <a:p>
            <a:pPr marL="914400" lvl="1" indent="-457200">
              <a:buFont typeface="+mj-lt"/>
              <a:buAutoNum type="arabicPeriod"/>
            </a:pPr>
            <a:r>
              <a:rPr lang="en-US" sz="2000" dirty="0">
                <a:solidFill>
                  <a:schemeClr val="accent1">
                    <a:lumMod val="75000"/>
                  </a:schemeClr>
                </a:solidFill>
                <a:latin typeface="+mj-lt"/>
              </a:rPr>
              <a:t>Iterative process to grow objects to subsequent thresholds</a:t>
            </a:r>
          </a:p>
          <a:p>
            <a:pPr marL="914400" lvl="1" indent="-457200">
              <a:buFont typeface="+mj-lt"/>
              <a:buAutoNum type="arabicPeriod"/>
            </a:pPr>
            <a:r>
              <a:rPr lang="en-US" sz="2000" dirty="0">
                <a:solidFill>
                  <a:schemeClr val="accent1">
                    <a:lumMod val="75000"/>
                  </a:schemeClr>
                </a:solidFill>
                <a:latin typeface="+mj-lt"/>
              </a:rPr>
              <a:t>Connected objects remain as two objects or merge dependent on certain conditions</a:t>
            </a:r>
          </a:p>
        </p:txBody>
      </p:sp>
      <p:pic>
        <p:nvPicPr>
          <p:cNvPr id="7" name="Picture 6">
            <a:extLst>
              <a:ext uri="{FF2B5EF4-FFF2-40B4-BE49-F238E27FC236}">
                <a16:creationId xmlns:a16="http://schemas.microsoft.com/office/drawing/2014/main" id="{A1997CA0-7857-4466-B1D0-59D71417590C}"/>
              </a:ext>
            </a:extLst>
          </p:cNvPr>
          <p:cNvPicPr>
            <a:picLocks noChangeAspect="1"/>
          </p:cNvPicPr>
          <p:nvPr/>
        </p:nvPicPr>
        <p:blipFill>
          <a:blip r:embed="rId3"/>
          <a:stretch>
            <a:fillRect/>
          </a:stretch>
        </p:blipFill>
        <p:spPr>
          <a:xfrm>
            <a:off x="0" y="3264808"/>
            <a:ext cx="9144000" cy="3182020"/>
          </a:xfrm>
          <a:prstGeom prst="rect">
            <a:avLst/>
          </a:prstGeom>
        </p:spPr>
      </p:pic>
      <p:sp>
        <p:nvSpPr>
          <p:cNvPr id="8" name="TextBox 7">
            <a:extLst>
              <a:ext uri="{FF2B5EF4-FFF2-40B4-BE49-F238E27FC236}">
                <a16:creationId xmlns:a16="http://schemas.microsoft.com/office/drawing/2014/main" id="{A8DAB6C7-1301-4F56-A40A-9854C287F981}"/>
              </a:ext>
            </a:extLst>
          </p:cNvPr>
          <p:cNvSpPr txBox="1"/>
          <p:nvPr/>
        </p:nvSpPr>
        <p:spPr>
          <a:xfrm>
            <a:off x="3360145" y="6262162"/>
            <a:ext cx="2943225" cy="369332"/>
          </a:xfrm>
          <a:prstGeom prst="rect">
            <a:avLst/>
          </a:prstGeom>
          <a:noFill/>
        </p:spPr>
        <p:txBody>
          <a:bodyPr wrap="square" rtlCol="0">
            <a:spAutoFit/>
          </a:bodyPr>
          <a:lstStyle/>
          <a:p>
            <a:r>
              <a:rPr lang="en-US" dirty="0">
                <a:solidFill>
                  <a:schemeClr val="accent1">
                    <a:lumMod val="75000"/>
                  </a:schemeClr>
                </a:solidFill>
              </a:rPr>
              <a:t>Fig (1) - </a:t>
            </a:r>
            <a:r>
              <a:rPr lang="en-US" dirty="0" err="1">
                <a:solidFill>
                  <a:schemeClr val="accent1">
                    <a:lumMod val="75000"/>
                  </a:schemeClr>
                </a:solidFill>
              </a:rPr>
              <a:t>Skok</a:t>
            </a:r>
            <a:r>
              <a:rPr lang="en-US" dirty="0">
                <a:solidFill>
                  <a:schemeClr val="accent1">
                    <a:lumMod val="75000"/>
                  </a:schemeClr>
                </a:solidFill>
              </a:rPr>
              <a:t> et al 2013</a:t>
            </a:r>
          </a:p>
        </p:txBody>
      </p:sp>
    </p:spTree>
    <p:extLst>
      <p:ext uri="{BB962C8B-B14F-4D97-AF65-F5344CB8AC3E}">
        <p14:creationId xmlns:p14="http://schemas.microsoft.com/office/powerpoint/2010/main" val="1914622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105869"/>
            <a:ext cx="7527960" cy="723332"/>
          </a:xfrm>
        </p:spPr>
        <p:txBody>
          <a:bodyPr>
            <a:noAutofit/>
          </a:bodyPr>
          <a:lstStyle/>
          <a:p>
            <a:pPr algn="ctr"/>
            <a:r>
              <a:rPr lang="en-US" sz="2800" b="1" dirty="0">
                <a:solidFill>
                  <a:schemeClr val="accent1">
                    <a:lumMod val="75000"/>
                  </a:schemeClr>
                </a:solidFill>
              </a:rPr>
              <a:t>June 10</a:t>
            </a:r>
            <a:r>
              <a:rPr lang="en-US" sz="2800" b="1" baseline="30000" dirty="0">
                <a:solidFill>
                  <a:schemeClr val="accent1">
                    <a:lumMod val="75000"/>
                  </a:schemeClr>
                </a:solidFill>
              </a:rPr>
              <a:t>th</a:t>
            </a:r>
            <a:r>
              <a:rPr lang="en-US" sz="2800" b="1" dirty="0">
                <a:solidFill>
                  <a:schemeClr val="accent1">
                    <a:lumMod val="75000"/>
                  </a:schemeClr>
                </a:solidFill>
              </a:rPr>
              <a:t>  - IPF Evolution - 0.5 mm Threshold</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3"/>
          <a:stretch>
            <a:fillRect/>
          </a:stretch>
        </p:blipFill>
        <p:spPr>
          <a:xfrm>
            <a:off x="4741745" y="1656541"/>
            <a:ext cx="4389437" cy="3752049"/>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4"/>
          <a:stretch>
            <a:fillRect/>
          </a:stretch>
        </p:blipFill>
        <p:spPr>
          <a:xfrm>
            <a:off x="359398" y="1656542"/>
            <a:ext cx="4389439" cy="3752049"/>
          </a:xfrm>
          <a:prstGeom prst="rect">
            <a:avLst/>
          </a:prstGeom>
        </p:spPr>
      </p:pic>
      <p:sp>
        <p:nvSpPr>
          <p:cNvPr id="27" name="Title 1">
            <a:extLst>
              <a:ext uri="{FF2B5EF4-FFF2-40B4-BE49-F238E27FC236}">
                <a16:creationId xmlns:a16="http://schemas.microsoft.com/office/drawing/2014/main" id="{F690587B-13CE-E54E-82C7-73F115F0339E}"/>
              </a:ext>
            </a:extLst>
          </p:cNvPr>
          <p:cNvSpPr txBox="1">
            <a:spLocks/>
          </p:cNvSpPr>
          <p:nvPr/>
        </p:nvSpPr>
        <p:spPr>
          <a:xfrm>
            <a:off x="450244" y="5506585"/>
            <a:ext cx="7682842" cy="8762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en-US" sz="1800" dirty="0">
                <a:solidFill>
                  <a:schemeClr val="accent1">
                    <a:lumMod val="75000"/>
                  </a:schemeClr>
                </a:solidFill>
              </a:rPr>
              <a:t>Isolated system with no splits/mergers. Easy to track. </a:t>
            </a:r>
          </a:p>
          <a:p>
            <a:pPr marL="342900" indent="-342900">
              <a:lnSpc>
                <a:spcPct val="150000"/>
              </a:lnSpc>
              <a:buFont typeface="Arial" panose="020B0604020202020204" pitchFamily="34" charset="0"/>
              <a:buChar char="•"/>
            </a:pPr>
            <a:r>
              <a:rPr lang="en-US" sz="1800" dirty="0">
                <a:solidFill>
                  <a:schemeClr val="accent1">
                    <a:lumMod val="75000"/>
                  </a:schemeClr>
                </a:solidFill>
              </a:rPr>
              <a:t>Objective and Subjective method perform similarly.</a:t>
            </a:r>
          </a:p>
        </p:txBody>
      </p:sp>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3" name="Slide Number Placeholder 2">
            <a:extLst>
              <a:ext uri="{FF2B5EF4-FFF2-40B4-BE49-F238E27FC236}">
                <a16:creationId xmlns:a16="http://schemas.microsoft.com/office/drawing/2014/main" id="{91B6187C-946A-6542-B3CC-FE306CC22A35}"/>
              </a:ext>
            </a:extLst>
          </p:cNvPr>
          <p:cNvSpPr>
            <a:spLocks noGrp="1"/>
          </p:cNvSpPr>
          <p:nvPr>
            <p:ph type="sldNum" sz="quarter" idx="12"/>
          </p:nvPr>
        </p:nvSpPr>
        <p:spPr/>
        <p:txBody>
          <a:bodyPr/>
          <a:lstStyle/>
          <a:p>
            <a:fld id="{024A1C96-23D4-2941-B3E9-B8048BEA7E26}" type="slidenum">
              <a:rPr lang="en-US" smtClean="0"/>
              <a:t>6</a:t>
            </a:fld>
            <a:endParaRPr lang="en-US"/>
          </a:p>
        </p:txBody>
      </p:sp>
    </p:spTree>
    <p:extLst>
      <p:ext uri="{BB962C8B-B14F-4D97-AF65-F5344CB8AC3E}">
        <p14:creationId xmlns:p14="http://schemas.microsoft.com/office/powerpoint/2010/main" val="495872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800" b="1" dirty="0">
                <a:solidFill>
                  <a:schemeClr val="accent1">
                    <a:lumMod val="75000"/>
                  </a:schemeClr>
                </a:solidFill>
              </a:rPr>
              <a:t>June 10</a:t>
            </a:r>
            <a:r>
              <a:rPr lang="en-US" sz="2800" b="1" baseline="30000" dirty="0">
                <a:solidFill>
                  <a:schemeClr val="accent1">
                    <a:lumMod val="75000"/>
                  </a:schemeClr>
                </a:solidFill>
              </a:rPr>
              <a:t>th</a:t>
            </a:r>
            <a:r>
              <a:rPr lang="en-US" sz="2800" b="1" dirty="0">
                <a:solidFill>
                  <a:schemeClr val="accent1">
                    <a:lumMod val="75000"/>
                  </a:schemeClr>
                </a:solidFill>
              </a:rPr>
              <a:t>  - IPF Evolution - 0.5 mm Threshold Subjective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3"/>
          <a:stretch>
            <a:fillRect/>
          </a:stretch>
        </p:blipFill>
        <p:spPr>
          <a:xfrm>
            <a:off x="189953" y="1940456"/>
            <a:ext cx="3534089" cy="3020905"/>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4"/>
          <a:stretch>
            <a:fillRect/>
          </a:stretch>
        </p:blipFill>
        <p:spPr>
          <a:xfrm>
            <a:off x="3368692" y="1616396"/>
            <a:ext cx="5874923" cy="3669027"/>
          </a:xfrm>
          <a:prstGeom prst="rect">
            <a:avLst/>
          </a:prstGeom>
        </p:spPr>
      </p:pic>
      <p:sp>
        <p:nvSpPr>
          <p:cNvPr id="6" name="Title 1">
            <a:extLst>
              <a:ext uri="{FF2B5EF4-FFF2-40B4-BE49-F238E27FC236}">
                <a16:creationId xmlns:a16="http://schemas.microsoft.com/office/drawing/2014/main" id="{99B496E1-6B96-F047-BD0D-7F4E370A8CDD}"/>
              </a:ext>
            </a:extLst>
          </p:cNvPr>
          <p:cNvSpPr txBox="1">
            <a:spLocks/>
          </p:cNvSpPr>
          <p:nvPr/>
        </p:nvSpPr>
        <p:spPr>
          <a:xfrm>
            <a:off x="289366" y="5506584"/>
            <a:ext cx="8688379" cy="9654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dirty="0">
                <a:solidFill>
                  <a:schemeClr val="accent1">
                    <a:lumMod val="75000"/>
                  </a:schemeClr>
                </a:solidFill>
              </a:rPr>
              <a:t>Vol. rain rate is summation of rain rate X area inside the precipitation feature.</a:t>
            </a:r>
          </a:p>
          <a:p>
            <a:pPr marL="342900" indent="-342900">
              <a:lnSpc>
                <a:spcPct val="100000"/>
              </a:lnSpc>
              <a:buFont typeface="Arial" panose="020B0604020202020204" pitchFamily="34" charset="0"/>
              <a:buChar char="•"/>
            </a:pPr>
            <a:r>
              <a:rPr lang="en-US" sz="1800" dirty="0">
                <a:solidFill>
                  <a:schemeClr val="accent1">
                    <a:lumMod val="75000"/>
                  </a:schemeClr>
                </a:solidFill>
              </a:rPr>
              <a:t>Mean rain rate = Vol. rain rate/ Area</a:t>
            </a:r>
          </a:p>
          <a:p>
            <a:pPr marL="342900" indent="-342900">
              <a:lnSpc>
                <a:spcPct val="100000"/>
              </a:lnSpc>
              <a:buFont typeface="Arial" panose="020B0604020202020204" pitchFamily="34" charset="0"/>
              <a:buChar char="•"/>
            </a:pPr>
            <a:r>
              <a:rPr lang="en-US" sz="1800" dirty="0">
                <a:solidFill>
                  <a:schemeClr val="accent1">
                    <a:lumMod val="75000"/>
                  </a:schemeClr>
                </a:solidFill>
              </a:rPr>
              <a:t>Before 21 Z mean rain rate is &gt; 1.0 mm/</a:t>
            </a:r>
            <a:r>
              <a:rPr lang="en-US" sz="1800" dirty="0" err="1">
                <a:solidFill>
                  <a:schemeClr val="accent1">
                    <a:lumMod val="75000"/>
                  </a:schemeClr>
                </a:solidFill>
              </a:rPr>
              <a:t>hr</a:t>
            </a:r>
            <a:r>
              <a:rPr lang="en-US" sz="1800" dirty="0">
                <a:solidFill>
                  <a:schemeClr val="accent1">
                    <a:lumMod val="75000"/>
                  </a:schemeClr>
                </a:solidFill>
              </a:rPr>
              <a:t>;  after 21 Z &lt; 1.0 mm/hr.</a:t>
            </a:r>
          </a:p>
        </p:txBody>
      </p:sp>
      <p:sp>
        <p:nvSpPr>
          <p:cNvPr id="3" name="Slide Number Placeholder 2">
            <a:extLst>
              <a:ext uri="{FF2B5EF4-FFF2-40B4-BE49-F238E27FC236}">
                <a16:creationId xmlns:a16="http://schemas.microsoft.com/office/drawing/2014/main" id="{AAB4A100-5A2F-E44A-B898-BBA32CCCC382}"/>
              </a:ext>
            </a:extLst>
          </p:cNvPr>
          <p:cNvSpPr>
            <a:spLocks noGrp="1"/>
          </p:cNvSpPr>
          <p:nvPr>
            <p:ph type="sldNum" sz="quarter" idx="12"/>
          </p:nvPr>
        </p:nvSpPr>
        <p:spPr/>
        <p:txBody>
          <a:bodyPr/>
          <a:lstStyle/>
          <a:p>
            <a:fld id="{024A1C96-23D4-2941-B3E9-B8048BEA7E26}" type="slidenum">
              <a:rPr lang="en-US" smtClean="0"/>
              <a:t>7</a:t>
            </a:fld>
            <a:endParaRPr lang="en-US"/>
          </a:p>
        </p:txBody>
      </p:sp>
    </p:spTree>
    <p:extLst>
      <p:ext uri="{BB962C8B-B14F-4D97-AF65-F5344CB8AC3E}">
        <p14:creationId xmlns:p14="http://schemas.microsoft.com/office/powerpoint/2010/main" val="112518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327546"/>
            <a:ext cx="7527960" cy="723332"/>
          </a:xfrm>
        </p:spPr>
        <p:txBody>
          <a:bodyPr>
            <a:noAutofit/>
          </a:bodyPr>
          <a:lstStyle/>
          <a:p>
            <a:pPr algn="ctr"/>
            <a:r>
              <a:rPr lang="en-US" sz="2800" b="1" dirty="0">
                <a:solidFill>
                  <a:schemeClr val="accent1">
                    <a:lumMod val="75000"/>
                  </a:schemeClr>
                </a:solidFill>
              </a:rPr>
              <a:t>June 10</a:t>
            </a:r>
            <a:r>
              <a:rPr lang="en-US" sz="2800" b="1" baseline="30000" dirty="0">
                <a:solidFill>
                  <a:schemeClr val="accent1">
                    <a:lumMod val="75000"/>
                  </a:schemeClr>
                </a:solidFill>
              </a:rPr>
              <a:t>th</a:t>
            </a:r>
            <a:r>
              <a:rPr lang="en-US" sz="2800" b="1" dirty="0">
                <a:solidFill>
                  <a:schemeClr val="accent1">
                    <a:lumMod val="75000"/>
                  </a:schemeClr>
                </a:solidFill>
              </a:rPr>
              <a:t>  - IPF Evolution - 0.5 mm Threshold Objective Method</a:t>
            </a:r>
          </a:p>
        </p:txBody>
      </p:sp>
      <p:pic>
        <p:nvPicPr>
          <p:cNvPr id="13" name="Content Placeholder 12">
            <a:extLst>
              <a:ext uri="{FF2B5EF4-FFF2-40B4-BE49-F238E27FC236}">
                <a16:creationId xmlns:a16="http://schemas.microsoft.com/office/drawing/2014/main" id="{0644571F-C068-F049-8017-C78280909C7B}"/>
              </a:ext>
            </a:extLst>
          </p:cNvPr>
          <p:cNvPicPr>
            <a:picLocks noGrp="1" noChangeAspect="1"/>
          </p:cNvPicPr>
          <p:nvPr>
            <p:ph idx="1"/>
          </p:nvPr>
        </p:nvPicPr>
        <p:blipFill>
          <a:blip r:embed="rId2"/>
          <a:stretch>
            <a:fillRect/>
          </a:stretch>
        </p:blipFill>
        <p:spPr>
          <a:xfrm>
            <a:off x="189953" y="1940457"/>
            <a:ext cx="3534089" cy="3020905"/>
          </a:xfrm>
        </p:spPr>
      </p:pic>
      <p:pic>
        <p:nvPicPr>
          <p:cNvPr id="15" name="Picture 14">
            <a:extLst>
              <a:ext uri="{FF2B5EF4-FFF2-40B4-BE49-F238E27FC236}">
                <a16:creationId xmlns:a16="http://schemas.microsoft.com/office/drawing/2014/main" id="{3B335A84-F8A9-EB44-8CE0-D7DD8346D0D0}"/>
              </a:ext>
            </a:extLst>
          </p:cNvPr>
          <p:cNvPicPr>
            <a:picLocks noChangeAspect="1"/>
          </p:cNvPicPr>
          <p:nvPr/>
        </p:nvPicPr>
        <p:blipFill>
          <a:blip r:embed="rId3"/>
          <a:stretch>
            <a:fillRect/>
          </a:stretch>
        </p:blipFill>
        <p:spPr>
          <a:xfrm>
            <a:off x="3368692" y="1616396"/>
            <a:ext cx="5874922" cy="3669027"/>
          </a:xfrm>
          <a:prstGeom prst="rect">
            <a:avLst/>
          </a:prstGeom>
        </p:spPr>
      </p:pic>
      <p:sp>
        <p:nvSpPr>
          <p:cNvPr id="6" name="Title 1">
            <a:extLst>
              <a:ext uri="{FF2B5EF4-FFF2-40B4-BE49-F238E27FC236}">
                <a16:creationId xmlns:a16="http://schemas.microsoft.com/office/drawing/2014/main" id="{96E9C3A3-F13A-2641-B96C-3098A1F860CF}"/>
              </a:ext>
            </a:extLst>
          </p:cNvPr>
          <p:cNvSpPr txBox="1">
            <a:spLocks/>
          </p:cNvSpPr>
          <p:nvPr/>
        </p:nvSpPr>
        <p:spPr>
          <a:xfrm>
            <a:off x="300941" y="5413987"/>
            <a:ext cx="8530541" cy="6684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US" sz="1800" dirty="0">
                <a:solidFill>
                  <a:schemeClr val="accent1">
                    <a:lumMod val="75000"/>
                  </a:schemeClr>
                </a:solidFill>
              </a:rPr>
              <a:t>Matches closely with subjective tracking.</a:t>
            </a:r>
          </a:p>
          <a:p>
            <a:pPr marL="342900" indent="-342900">
              <a:lnSpc>
                <a:spcPct val="100000"/>
              </a:lnSpc>
              <a:buFont typeface="Arial" panose="020B0604020202020204" pitchFamily="34" charset="0"/>
              <a:buChar char="•"/>
            </a:pPr>
            <a:r>
              <a:rPr lang="en-US" sz="1800" dirty="0">
                <a:solidFill>
                  <a:schemeClr val="accent1">
                    <a:lumMod val="75000"/>
                  </a:schemeClr>
                </a:solidFill>
              </a:rPr>
              <a:t>Max rain rate dampened due to smoothing.</a:t>
            </a:r>
          </a:p>
        </p:txBody>
      </p:sp>
      <p:sp>
        <p:nvSpPr>
          <p:cNvPr id="3" name="Slide Number Placeholder 2">
            <a:extLst>
              <a:ext uri="{FF2B5EF4-FFF2-40B4-BE49-F238E27FC236}">
                <a16:creationId xmlns:a16="http://schemas.microsoft.com/office/drawing/2014/main" id="{283BCC66-20DF-F64C-ACE7-49116A0A6155}"/>
              </a:ext>
            </a:extLst>
          </p:cNvPr>
          <p:cNvSpPr>
            <a:spLocks noGrp="1"/>
          </p:cNvSpPr>
          <p:nvPr>
            <p:ph type="sldNum" sz="quarter" idx="12"/>
          </p:nvPr>
        </p:nvSpPr>
        <p:spPr/>
        <p:txBody>
          <a:bodyPr/>
          <a:lstStyle/>
          <a:p>
            <a:fld id="{024A1C96-23D4-2941-B3E9-B8048BEA7E26}" type="slidenum">
              <a:rPr lang="en-US" smtClean="0"/>
              <a:t>8</a:t>
            </a:fld>
            <a:endParaRPr lang="en-US"/>
          </a:p>
        </p:txBody>
      </p:sp>
    </p:spTree>
    <p:extLst>
      <p:ext uri="{BB962C8B-B14F-4D97-AF65-F5344CB8AC3E}">
        <p14:creationId xmlns:p14="http://schemas.microsoft.com/office/powerpoint/2010/main" val="253011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D23B-F4FE-534D-A9C7-9E8F25774906}"/>
              </a:ext>
            </a:extLst>
          </p:cNvPr>
          <p:cNvSpPr>
            <a:spLocks noGrp="1"/>
          </p:cNvSpPr>
          <p:nvPr>
            <p:ph type="title"/>
          </p:nvPr>
        </p:nvSpPr>
        <p:spPr>
          <a:xfrm>
            <a:off x="750627" y="64307"/>
            <a:ext cx="7527960" cy="723332"/>
          </a:xfrm>
        </p:spPr>
        <p:txBody>
          <a:bodyPr>
            <a:noAutofit/>
          </a:bodyPr>
          <a:lstStyle/>
          <a:p>
            <a:pPr algn="ctr"/>
            <a:r>
              <a:rPr lang="en-US" sz="2800" b="1" dirty="0">
                <a:solidFill>
                  <a:schemeClr val="accent1">
                    <a:lumMod val="75000"/>
                  </a:schemeClr>
                </a:solidFill>
              </a:rPr>
              <a:t>June 11</a:t>
            </a:r>
            <a:r>
              <a:rPr lang="en-US" sz="2800" b="1" baseline="30000" dirty="0">
                <a:solidFill>
                  <a:schemeClr val="accent1">
                    <a:lumMod val="75000"/>
                  </a:schemeClr>
                </a:solidFill>
              </a:rPr>
              <a:t>th</a:t>
            </a:r>
            <a:r>
              <a:rPr lang="en-US" sz="2800" b="1" dirty="0">
                <a:solidFill>
                  <a:schemeClr val="accent1">
                    <a:lumMod val="75000"/>
                  </a:schemeClr>
                </a:solidFill>
              </a:rPr>
              <a:t>  - IPF Evolution - 0.5 mm Threshold</a:t>
            </a:r>
          </a:p>
        </p:txBody>
      </p:sp>
      <p:pic>
        <p:nvPicPr>
          <p:cNvPr id="22" name="Content Placeholder 21">
            <a:extLst>
              <a:ext uri="{FF2B5EF4-FFF2-40B4-BE49-F238E27FC236}">
                <a16:creationId xmlns:a16="http://schemas.microsoft.com/office/drawing/2014/main" id="{8408CD17-2961-6441-BDC4-780C997AD659}"/>
              </a:ext>
            </a:extLst>
          </p:cNvPr>
          <p:cNvPicPr>
            <a:picLocks noGrp="1" noChangeAspect="1"/>
          </p:cNvPicPr>
          <p:nvPr>
            <p:ph idx="1"/>
          </p:nvPr>
        </p:nvPicPr>
        <p:blipFill>
          <a:blip r:embed="rId3"/>
          <a:stretch>
            <a:fillRect/>
          </a:stretch>
        </p:blipFill>
        <p:spPr>
          <a:xfrm>
            <a:off x="4642513" y="1694353"/>
            <a:ext cx="4558512" cy="3676427"/>
          </a:xfrm>
        </p:spPr>
      </p:pic>
      <p:pic>
        <p:nvPicPr>
          <p:cNvPr id="24" name="Picture 23">
            <a:extLst>
              <a:ext uri="{FF2B5EF4-FFF2-40B4-BE49-F238E27FC236}">
                <a16:creationId xmlns:a16="http://schemas.microsoft.com/office/drawing/2014/main" id="{01C1BF72-AE0B-EA46-88E6-883FAAF7FF93}"/>
              </a:ext>
            </a:extLst>
          </p:cNvPr>
          <p:cNvPicPr>
            <a:picLocks noChangeAspect="1"/>
          </p:cNvPicPr>
          <p:nvPr/>
        </p:nvPicPr>
        <p:blipFill>
          <a:blip r:embed="rId4"/>
          <a:stretch>
            <a:fillRect/>
          </a:stretch>
        </p:blipFill>
        <p:spPr>
          <a:xfrm>
            <a:off x="83997" y="1694352"/>
            <a:ext cx="4558516" cy="3676428"/>
          </a:xfrm>
          <a:prstGeom prst="rect">
            <a:avLst/>
          </a:prstGeom>
        </p:spPr>
      </p:pic>
      <p:sp>
        <p:nvSpPr>
          <p:cNvPr id="26" name="TextBox 25">
            <a:extLst>
              <a:ext uri="{FF2B5EF4-FFF2-40B4-BE49-F238E27FC236}">
                <a16:creationId xmlns:a16="http://schemas.microsoft.com/office/drawing/2014/main" id="{C3DFBECC-148B-4F4A-B0BE-46057F0AF944}"/>
              </a:ext>
            </a:extLst>
          </p:cNvPr>
          <p:cNvSpPr txBox="1"/>
          <p:nvPr/>
        </p:nvSpPr>
        <p:spPr>
          <a:xfrm>
            <a:off x="928048" y="1189216"/>
            <a:ext cx="1978925" cy="369332"/>
          </a:xfrm>
          <a:prstGeom prst="rect">
            <a:avLst/>
          </a:prstGeom>
          <a:noFill/>
        </p:spPr>
        <p:txBody>
          <a:bodyPr wrap="square" rtlCol="0">
            <a:spAutoFit/>
          </a:bodyPr>
          <a:lstStyle/>
          <a:p>
            <a:pPr algn="ctr"/>
            <a:r>
              <a:rPr lang="en-US" dirty="0"/>
              <a:t>Subjective</a:t>
            </a:r>
          </a:p>
        </p:txBody>
      </p:sp>
      <p:sp>
        <p:nvSpPr>
          <p:cNvPr id="30" name="TextBox 29">
            <a:extLst>
              <a:ext uri="{FF2B5EF4-FFF2-40B4-BE49-F238E27FC236}">
                <a16:creationId xmlns:a16="http://schemas.microsoft.com/office/drawing/2014/main" id="{62614317-BA5E-0B44-BC42-79D1D20DB729}"/>
              </a:ext>
            </a:extLst>
          </p:cNvPr>
          <p:cNvSpPr txBox="1"/>
          <p:nvPr/>
        </p:nvSpPr>
        <p:spPr>
          <a:xfrm>
            <a:off x="4642513" y="1137752"/>
            <a:ext cx="3778156" cy="369332"/>
          </a:xfrm>
          <a:prstGeom prst="rect">
            <a:avLst/>
          </a:prstGeom>
          <a:noFill/>
        </p:spPr>
        <p:txBody>
          <a:bodyPr wrap="square" rtlCol="0">
            <a:spAutoFit/>
          </a:bodyPr>
          <a:lstStyle/>
          <a:p>
            <a:pPr algn="ctr"/>
            <a:r>
              <a:rPr lang="en-US" dirty="0"/>
              <a:t>Objective</a:t>
            </a:r>
          </a:p>
        </p:txBody>
      </p:sp>
      <p:sp>
        <p:nvSpPr>
          <p:cNvPr id="8" name="Title 1">
            <a:extLst>
              <a:ext uri="{FF2B5EF4-FFF2-40B4-BE49-F238E27FC236}">
                <a16:creationId xmlns:a16="http://schemas.microsoft.com/office/drawing/2014/main" id="{BEF203F9-C742-1643-BB3E-400CE0213C03}"/>
              </a:ext>
            </a:extLst>
          </p:cNvPr>
          <p:cNvSpPr txBox="1">
            <a:spLocks/>
          </p:cNvSpPr>
          <p:nvPr/>
        </p:nvSpPr>
        <p:spPr>
          <a:xfrm>
            <a:off x="289366" y="5506585"/>
            <a:ext cx="8553691" cy="4312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en-US" sz="1800" dirty="0">
                <a:solidFill>
                  <a:schemeClr val="accent1">
                    <a:lumMod val="75000"/>
                  </a:schemeClr>
                </a:solidFill>
              </a:rPr>
              <a:t>An example of small system but with some splits and mergers; results still fairly similar</a:t>
            </a:r>
          </a:p>
        </p:txBody>
      </p:sp>
      <p:sp>
        <p:nvSpPr>
          <p:cNvPr id="3" name="Slide Number Placeholder 2">
            <a:extLst>
              <a:ext uri="{FF2B5EF4-FFF2-40B4-BE49-F238E27FC236}">
                <a16:creationId xmlns:a16="http://schemas.microsoft.com/office/drawing/2014/main" id="{A0B540DB-4F5A-104B-8526-DF7DB8A616FA}"/>
              </a:ext>
            </a:extLst>
          </p:cNvPr>
          <p:cNvSpPr>
            <a:spLocks noGrp="1"/>
          </p:cNvSpPr>
          <p:nvPr>
            <p:ph type="sldNum" sz="quarter" idx="12"/>
          </p:nvPr>
        </p:nvSpPr>
        <p:spPr/>
        <p:txBody>
          <a:bodyPr/>
          <a:lstStyle/>
          <a:p>
            <a:fld id="{024A1C96-23D4-2941-B3E9-B8048BEA7E26}" type="slidenum">
              <a:rPr lang="en-US" smtClean="0"/>
              <a:t>9</a:t>
            </a:fld>
            <a:endParaRPr lang="en-US"/>
          </a:p>
        </p:txBody>
      </p:sp>
    </p:spTree>
    <p:extLst>
      <p:ext uri="{BB962C8B-B14F-4D97-AF65-F5344CB8AC3E}">
        <p14:creationId xmlns:p14="http://schemas.microsoft.com/office/powerpoint/2010/main" val="6006475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2249</TotalTime>
  <Words>2592</Words>
  <Application>Microsoft Macintosh PowerPoint</Application>
  <PresentationFormat>On-screen Show (4:3)</PresentationFormat>
  <Paragraphs>295</Paragraphs>
  <Slides>40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Bold</vt:lpstr>
      <vt:lpstr>Office Theme</vt:lpstr>
      <vt:lpstr>Using IMERG to Define Precipitation  Features and their Upscale Growth </vt:lpstr>
      <vt:lpstr>OUTLINE</vt:lpstr>
      <vt:lpstr> Tracking Methods</vt:lpstr>
      <vt:lpstr> Tracking Methods</vt:lpstr>
      <vt:lpstr> Tracking Methods</vt:lpstr>
      <vt:lpstr>June 10th  - IPF Evolution - 0.5 mm Threshold</vt:lpstr>
      <vt:lpstr>June 10th  - IPF Evolution - 0.5 mm Threshold Subjective Method</vt:lpstr>
      <vt:lpstr>June 10th  - IPF Evolution - 0.5 mm Threshold Objective Method</vt:lpstr>
      <vt:lpstr>June 11th  - IPF Evolution - 0.5 mm Threshold</vt:lpstr>
      <vt:lpstr>June 11th  - IPF Evolution - 0.5 mm Threshold Subjective Method</vt:lpstr>
      <vt:lpstr>June 11th  - IPF Evolution - 0.5 mm Threshold Objective Method</vt:lpstr>
      <vt:lpstr>June 06thth  - IPF Evolution - 0.5 mm Threshold</vt:lpstr>
      <vt:lpstr>June 06thth  - IPF Evolution - 0.5 mm Threshold</vt:lpstr>
      <vt:lpstr>June 06th  - IPF Evolution - 0.5 mm Threshold Subjective Method</vt:lpstr>
      <vt:lpstr>June 06th  - IPF Evolution - 0.5 mm Threshold Objective Method</vt:lpstr>
      <vt:lpstr>June 21- TC Cindy  - IPF Evolution - 0.5 mm Threshold</vt:lpstr>
      <vt:lpstr>PowerPoint Presentation</vt:lpstr>
      <vt:lpstr>June 17th – Upscale growth of large, complex MCS within major tropical disturbance during DC-8 mission:  Many lessons learned</vt:lpstr>
      <vt:lpstr>June 17thth  - IPF Evolution - 0.5 mm Threshold</vt:lpstr>
      <vt:lpstr>June 17th  - Large Scale Environment  </vt:lpstr>
      <vt:lpstr>June 17thth IMERG PF vs GMI PF (GPM overpass covers area of interest just before DC-8 arrival) </vt:lpstr>
      <vt:lpstr>June 17thth IMERG PF (0.3 mm/hr) vs GMI PF</vt:lpstr>
      <vt:lpstr>June 17thth IMERG PF (0.3 mm/hr) vs GMI PF</vt:lpstr>
      <vt:lpstr>June 17th  - IPF Evolution - 0.5 mm Threshold Objective Method</vt:lpstr>
      <vt:lpstr>June 17th  - Upscale Growth during flight hours</vt:lpstr>
      <vt:lpstr>June 17th  - Closer look at the upscale growth</vt:lpstr>
      <vt:lpstr>June 17th  - Closer look at the upscale growth</vt:lpstr>
      <vt:lpstr>June 17th  - Dropsonde 5 &amp; 6</vt:lpstr>
      <vt:lpstr>PowerPoint Presentation</vt:lpstr>
      <vt:lpstr>Thank You! Comments and questions welcome</vt:lpstr>
      <vt:lpstr>Extras!</vt:lpstr>
      <vt:lpstr>June 17th  - Upscale Growth during flight hours</vt:lpstr>
      <vt:lpstr>June 10th  - IPF Evolution - 0.3 mm Threshold Subjective Method</vt:lpstr>
      <vt:lpstr>June 17thth  - IPF Evolution - Subjective What is the optimal Precipitation Threshold?</vt:lpstr>
      <vt:lpstr>June 17thth  - IPF Evolution - Objective What is the optimal Precipitation Threshold?</vt:lpstr>
      <vt:lpstr>June 15th  - Synoptic Conditions  </vt:lpstr>
      <vt:lpstr>June 16th  - Synoptic Conditions  </vt:lpstr>
      <vt:lpstr>June 17th  - IPF Evolution - 0.1 mm Threshold Subjective Method</vt:lpstr>
      <vt:lpstr>June 17th  - IPF Evolution - 0.3 mm Threshold Subjective Method</vt:lpstr>
      <vt:lpstr>June 17th  - IPF Evolution - 0.3 mm Threshold Objective Method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269</cp:revision>
  <dcterms:created xsi:type="dcterms:W3CDTF">2019-07-11T17:42:50Z</dcterms:created>
  <dcterms:modified xsi:type="dcterms:W3CDTF">2019-07-17T15:53:10Z</dcterms:modified>
</cp:coreProperties>
</file>